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81" r:id="rId5"/>
    <p:sldId id="284" r:id="rId6"/>
    <p:sldId id="294" r:id="rId7"/>
    <p:sldId id="286" r:id="rId8"/>
    <p:sldId id="287" r:id="rId9"/>
    <p:sldId id="312" r:id="rId10"/>
    <p:sldId id="313" r:id="rId11"/>
    <p:sldId id="314" r:id="rId12"/>
    <p:sldId id="318" r:id="rId13"/>
    <p:sldId id="302" r:id="rId14"/>
    <p:sldId id="317" r:id="rId15"/>
    <p:sldId id="315" r:id="rId16"/>
    <p:sldId id="319" r:id="rId17"/>
    <p:sldId id="321" r:id="rId18"/>
    <p:sldId id="303" r:id="rId19"/>
    <p:sldId id="320"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FD7"/>
    <a:srgbClr val="374C41"/>
    <a:srgbClr val="5DC332"/>
    <a:srgbClr val="F6FFF2"/>
    <a:srgbClr val="F3FFEE"/>
    <a:srgbClr val="2D3E35"/>
    <a:srgbClr val="EEFFE6"/>
    <a:srgbClr val="274632"/>
    <a:srgbClr val="3259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71326" autoAdjust="0"/>
  </p:normalViewPr>
  <p:slideViewPr>
    <p:cSldViewPr snapToGrid="0">
      <p:cViewPr varScale="1">
        <p:scale>
          <a:sx n="93" d="100"/>
          <a:sy n="93" d="100"/>
        </p:scale>
        <p:origin x="1674" y="66"/>
      </p:cViewPr>
      <p:guideLst/>
    </p:cSldViewPr>
  </p:slideViewPr>
  <p:outlineViewPr>
    <p:cViewPr>
      <p:scale>
        <a:sx n="33" d="100"/>
        <a:sy n="33" d="100"/>
      </p:scale>
      <p:origin x="0" y="-4411"/>
    </p:cViewPr>
  </p:outlineViewPr>
  <p:notesTextViewPr>
    <p:cViewPr>
      <p:scale>
        <a:sx n="1" d="1"/>
        <a:sy n="1" d="1"/>
      </p:scale>
      <p:origin x="0" y="-72"/>
    </p:cViewPr>
  </p:notesTextViewPr>
  <p:notesViewPr>
    <p:cSldViewPr snapToGrid="0">
      <p:cViewPr>
        <p:scale>
          <a:sx n="70" d="100"/>
          <a:sy n="70" d="100"/>
        </p:scale>
        <p:origin x="2923"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D4E7C-A8DA-49E1-AECE-BD0592744C6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8339F3FD-64A0-4F58-AF93-E7F5E331AAF1}">
      <dgm:prSet phldrT="[Text]" phldr="0"/>
      <dgm:spPr/>
      <dgm:t>
        <a:bodyPr/>
        <a:lstStyle/>
        <a:p>
          <a:r>
            <a:rPr lang="en-GB" dirty="0"/>
            <a:t> Connectivity assessment</a:t>
          </a:r>
        </a:p>
      </dgm:t>
    </dgm:pt>
    <dgm:pt modelId="{B6B3E320-7FA4-4068-8F24-BBE585CC63E8}" type="parTrans" cxnId="{DE5F28D1-4621-43AC-9BC0-1EFED783F605}">
      <dgm:prSet/>
      <dgm:spPr/>
      <dgm:t>
        <a:bodyPr/>
        <a:lstStyle/>
        <a:p>
          <a:endParaRPr lang="en-GB"/>
        </a:p>
      </dgm:t>
    </dgm:pt>
    <dgm:pt modelId="{18B93583-82EA-481C-9965-F11BD62C8BA8}" type="sibTrans" cxnId="{DE5F28D1-4621-43AC-9BC0-1EFED783F605}">
      <dgm:prSet/>
      <dgm:spPr/>
      <dgm:t>
        <a:bodyPr/>
        <a:lstStyle/>
        <a:p>
          <a:endParaRPr lang="en-GB"/>
        </a:p>
      </dgm:t>
    </dgm:pt>
    <dgm:pt modelId="{F3575ABB-902A-4B88-9FFD-E2327A091C55}">
      <dgm:prSet phldrT="[Text]" phldr="0"/>
      <dgm:spPr/>
      <dgm:t>
        <a:bodyPr/>
        <a:lstStyle/>
        <a:p>
          <a:r>
            <a:rPr lang="en-GB" dirty="0"/>
            <a:t>Smart implementation</a:t>
          </a:r>
        </a:p>
      </dgm:t>
    </dgm:pt>
    <dgm:pt modelId="{A2974877-12F8-4ED1-825F-0BCADA874183}" type="parTrans" cxnId="{F63B3F51-5827-484B-9EA2-1CDEB0729E45}">
      <dgm:prSet/>
      <dgm:spPr/>
      <dgm:t>
        <a:bodyPr/>
        <a:lstStyle/>
        <a:p>
          <a:endParaRPr lang="en-GB"/>
        </a:p>
      </dgm:t>
    </dgm:pt>
    <dgm:pt modelId="{7D33D904-8671-446A-A66D-A3A10151B68D}" type="sibTrans" cxnId="{F63B3F51-5827-484B-9EA2-1CDEB0729E45}">
      <dgm:prSet/>
      <dgm:spPr/>
      <dgm:t>
        <a:bodyPr/>
        <a:lstStyle/>
        <a:p>
          <a:endParaRPr lang="en-GB"/>
        </a:p>
      </dgm:t>
    </dgm:pt>
    <dgm:pt modelId="{44A136A6-190B-428F-BF2E-8ED1BA233FBA}">
      <dgm:prSet phldrT="[Text]" phldr="0"/>
      <dgm:spPr/>
      <dgm:t>
        <a:bodyPr/>
        <a:lstStyle/>
        <a:p>
          <a:r>
            <a:rPr lang="en-GB" dirty="0"/>
            <a:t>Results and recognition</a:t>
          </a:r>
        </a:p>
      </dgm:t>
    </dgm:pt>
    <dgm:pt modelId="{0AA44194-452C-455B-AEC2-229B4158D55D}" type="parTrans" cxnId="{D152B397-6F2C-41DE-AE1D-84A39E585099}">
      <dgm:prSet/>
      <dgm:spPr/>
      <dgm:t>
        <a:bodyPr/>
        <a:lstStyle/>
        <a:p>
          <a:endParaRPr lang="en-GB"/>
        </a:p>
      </dgm:t>
    </dgm:pt>
    <dgm:pt modelId="{1D396F5D-2216-496B-854A-D9C704025DCE}" type="sibTrans" cxnId="{D152B397-6F2C-41DE-AE1D-84A39E585099}">
      <dgm:prSet/>
      <dgm:spPr/>
      <dgm:t>
        <a:bodyPr/>
        <a:lstStyle/>
        <a:p>
          <a:endParaRPr lang="en-GB"/>
        </a:p>
      </dgm:t>
    </dgm:pt>
    <dgm:pt modelId="{9A4C662B-F4B9-40A1-ADC4-8C35817E5CB6}" type="pres">
      <dgm:prSet presAssocID="{3CAD4E7C-A8DA-49E1-AECE-BD0592744C67}" presName="Name0" presStyleCnt="0">
        <dgm:presLayoutVars>
          <dgm:dir/>
          <dgm:resizeHandles val="exact"/>
        </dgm:presLayoutVars>
      </dgm:prSet>
      <dgm:spPr/>
    </dgm:pt>
    <dgm:pt modelId="{E02FF8C8-F0B0-4968-85F4-4DE122ABC424}" type="pres">
      <dgm:prSet presAssocID="{8339F3FD-64A0-4F58-AF93-E7F5E331AAF1}" presName="node" presStyleLbl="node1" presStyleIdx="0" presStyleCnt="3">
        <dgm:presLayoutVars>
          <dgm:bulletEnabled val="1"/>
        </dgm:presLayoutVars>
      </dgm:prSet>
      <dgm:spPr/>
    </dgm:pt>
    <dgm:pt modelId="{0443A838-60B7-4BD1-A13F-CDAF2380DB3D}" type="pres">
      <dgm:prSet presAssocID="{18B93583-82EA-481C-9965-F11BD62C8BA8}" presName="sibTrans" presStyleLbl="sibTrans2D1" presStyleIdx="0" presStyleCnt="2"/>
      <dgm:spPr/>
    </dgm:pt>
    <dgm:pt modelId="{E4BCAAB5-36E9-4510-842E-81F65F13AADB}" type="pres">
      <dgm:prSet presAssocID="{18B93583-82EA-481C-9965-F11BD62C8BA8}" presName="connectorText" presStyleLbl="sibTrans2D1" presStyleIdx="0" presStyleCnt="2"/>
      <dgm:spPr/>
    </dgm:pt>
    <dgm:pt modelId="{4D90E58C-5DF3-4428-96D8-53BE98CB6246}" type="pres">
      <dgm:prSet presAssocID="{F3575ABB-902A-4B88-9FFD-E2327A091C55}" presName="node" presStyleLbl="node1" presStyleIdx="1" presStyleCnt="3">
        <dgm:presLayoutVars>
          <dgm:bulletEnabled val="1"/>
        </dgm:presLayoutVars>
      </dgm:prSet>
      <dgm:spPr/>
    </dgm:pt>
    <dgm:pt modelId="{B08AA8B0-D49E-45A4-9BBD-9F1482BAFE53}" type="pres">
      <dgm:prSet presAssocID="{7D33D904-8671-446A-A66D-A3A10151B68D}" presName="sibTrans" presStyleLbl="sibTrans2D1" presStyleIdx="1" presStyleCnt="2"/>
      <dgm:spPr/>
    </dgm:pt>
    <dgm:pt modelId="{193B6B83-6B72-4C78-BDAB-4EBD2C176733}" type="pres">
      <dgm:prSet presAssocID="{7D33D904-8671-446A-A66D-A3A10151B68D}" presName="connectorText" presStyleLbl="sibTrans2D1" presStyleIdx="1" presStyleCnt="2"/>
      <dgm:spPr/>
    </dgm:pt>
    <dgm:pt modelId="{CFE23391-7E0E-4A9C-BE3E-3EDC7B307E8E}" type="pres">
      <dgm:prSet presAssocID="{44A136A6-190B-428F-BF2E-8ED1BA233FBA}" presName="node" presStyleLbl="node1" presStyleIdx="2" presStyleCnt="3">
        <dgm:presLayoutVars>
          <dgm:bulletEnabled val="1"/>
        </dgm:presLayoutVars>
      </dgm:prSet>
      <dgm:spPr/>
    </dgm:pt>
  </dgm:ptLst>
  <dgm:cxnLst>
    <dgm:cxn modelId="{3B82C616-D4BC-44A1-8212-8987DB7B10F9}" type="presOf" srcId="{7D33D904-8671-446A-A66D-A3A10151B68D}" destId="{193B6B83-6B72-4C78-BDAB-4EBD2C176733}" srcOrd="1" destOrd="0" presId="urn:microsoft.com/office/officeart/2005/8/layout/process1"/>
    <dgm:cxn modelId="{1B6B145C-5EF7-4A5D-95A6-3DCB8B39968E}" type="presOf" srcId="{3CAD4E7C-A8DA-49E1-AECE-BD0592744C67}" destId="{9A4C662B-F4B9-40A1-ADC4-8C35817E5CB6}" srcOrd="0" destOrd="0" presId="urn:microsoft.com/office/officeart/2005/8/layout/process1"/>
    <dgm:cxn modelId="{F63B3F51-5827-484B-9EA2-1CDEB0729E45}" srcId="{3CAD4E7C-A8DA-49E1-AECE-BD0592744C67}" destId="{F3575ABB-902A-4B88-9FFD-E2327A091C55}" srcOrd="1" destOrd="0" parTransId="{A2974877-12F8-4ED1-825F-0BCADA874183}" sibTransId="{7D33D904-8671-446A-A66D-A3A10151B68D}"/>
    <dgm:cxn modelId="{42878755-FBA2-49A9-8925-7A876CB78660}" type="presOf" srcId="{18B93583-82EA-481C-9965-F11BD62C8BA8}" destId="{0443A838-60B7-4BD1-A13F-CDAF2380DB3D}" srcOrd="0" destOrd="0" presId="urn:microsoft.com/office/officeart/2005/8/layout/process1"/>
    <dgm:cxn modelId="{64CEA780-4AB5-479E-A4C2-DDEF3EB2D2B7}" type="presOf" srcId="{8339F3FD-64A0-4F58-AF93-E7F5E331AAF1}" destId="{E02FF8C8-F0B0-4968-85F4-4DE122ABC424}" srcOrd="0" destOrd="0" presId="urn:microsoft.com/office/officeart/2005/8/layout/process1"/>
    <dgm:cxn modelId="{D152B397-6F2C-41DE-AE1D-84A39E585099}" srcId="{3CAD4E7C-A8DA-49E1-AECE-BD0592744C67}" destId="{44A136A6-190B-428F-BF2E-8ED1BA233FBA}" srcOrd="2" destOrd="0" parTransId="{0AA44194-452C-455B-AEC2-229B4158D55D}" sibTransId="{1D396F5D-2216-496B-854A-D9C704025DCE}"/>
    <dgm:cxn modelId="{7DC50FAE-6F7D-41E9-A83F-7AC69CD0F6BE}" type="presOf" srcId="{18B93583-82EA-481C-9965-F11BD62C8BA8}" destId="{E4BCAAB5-36E9-4510-842E-81F65F13AADB}" srcOrd="1" destOrd="0" presId="urn:microsoft.com/office/officeart/2005/8/layout/process1"/>
    <dgm:cxn modelId="{BE3B96C9-1306-40AC-812F-ADE5764C59D6}" type="presOf" srcId="{7D33D904-8671-446A-A66D-A3A10151B68D}" destId="{B08AA8B0-D49E-45A4-9BBD-9F1482BAFE53}" srcOrd="0" destOrd="0" presId="urn:microsoft.com/office/officeart/2005/8/layout/process1"/>
    <dgm:cxn modelId="{DE5F28D1-4621-43AC-9BC0-1EFED783F605}" srcId="{3CAD4E7C-A8DA-49E1-AECE-BD0592744C67}" destId="{8339F3FD-64A0-4F58-AF93-E7F5E331AAF1}" srcOrd="0" destOrd="0" parTransId="{B6B3E320-7FA4-4068-8F24-BBE585CC63E8}" sibTransId="{18B93583-82EA-481C-9965-F11BD62C8BA8}"/>
    <dgm:cxn modelId="{E1D511D3-D3E9-4621-B712-E8F1AAE5284D}" type="presOf" srcId="{F3575ABB-902A-4B88-9FFD-E2327A091C55}" destId="{4D90E58C-5DF3-4428-96D8-53BE98CB6246}" srcOrd="0" destOrd="0" presId="urn:microsoft.com/office/officeart/2005/8/layout/process1"/>
    <dgm:cxn modelId="{AA02A0E0-4046-46CD-BDAA-07B5C487BE01}" type="presOf" srcId="{44A136A6-190B-428F-BF2E-8ED1BA233FBA}" destId="{CFE23391-7E0E-4A9C-BE3E-3EDC7B307E8E}" srcOrd="0" destOrd="0" presId="urn:microsoft.com/office/officeart/2005/8/layout/process1"/>
    <dgm:cxn modelId="{54D956CE-72C0-4C4C-A541-926E14F06E6B}" type="presParOf" srcId="{9A4C662B-F4B9-40A1-ADC4-8C35817E5CB6}" destId="{E02FF8C8-F0B0-4968-85F4-4DE122ABC424}" srcOrd="0" destOrd="0" presId="urn:microsoft.com/office/officeart/2005/8/layout/process1"/>
    <dgm:cxn modelId="{366094CE-25C6-495B-B38F-3CDAD7DD1E16}" type="presParOf" srcId="{9A4C662B-F4B9-40A1-ADC4-8C35817E5CB6}" destId="{0443A838-60B7-4BD1-A13F-CDAF2380DB3D}" srcOrd="1" destOrd="0" presId="urn:microsoft.com/office/officeart/2005/8/layout/process1"/>
    <dgm:cxn modelId="{46688E46-AAF7-497D-B60E-AA6A868D5FDC}" type="presParOf" srcId="{0443A838-60B7-4BD1-A13F-CDAF2380DB3D}" destId="{E4BCAAB5-36E9-4510-842E-81F65F13AADB}" srcOrd="0" destOrd="0" presId="urn:microsoft.com/office/officeart/2005/8/layout/process1"/>
    <dgm:cxn modelId="{0C73DBBD-864C-4022-8E51-D3832932E4D2}" type="presParOf" srcId="{9A4C662B-F4B9-40A1-ADC4-8C35817E5CB6}" destId="{4D90E58C-5DF3-4428-96D8-53BE98CB6246}" srcOrd="2" destOrd="0" presId="urn:microsoft.com/office/officeart/2005/8/layout/process1"/>
    <dgm:cxn modelId="{ACC41DE3-E500-4FAA-BE6D-CE99D475779F}" type="presParOf" srcId="{9A4C662B-F4B9-40A1-ADC4-8C35817E5CB6}" destId="{B08AA8B0-D49E-45A4-9BBD-9F1482BAFE53}" srcOrd="3" destOrd="0" presId="urn:microsoft.com/office/officeart/2005/8/layout/process1"/>
    <dgm:cxn modelId="{C9E3EE20-4208-4C8C-9B0D-5D15033CC29F}" type="presParOf" srcId="{B08AA8B0-D49E-45A4-9BBD-9F1482BAFE53}" destId="{193B6B83-6B72-4C78-BDAB-4EBD2C176733}" srcOrd="0" destOrd="0" presId="urn:microsoft.com/office/officeart/2005/8/layout/process1"/>
    <dgm:cxn modelId="{83B771C9-108A-49C6-B323-E75C4151FB33}" type="presParOf" srcId="{9A4C662B-F4B9-40A1-ADC4-8C35817E5CB6}" destId="{CFE23391-7E0E-4A9C-BE3E-3EDC7B307E8E}"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FF8C8-F0B0-4968-85F4-4DE122ABC424}">
      <dsp:nvSpPr>
        <dsp:cNvPr id="0" name=""/>
        <dsp:cNvSpPr/>
      </dsp:nvSpPr>
      <dsp:spPr>
        <a:xfrm>
          <a:off x="9242" y="125367"/>
          <a:ext cx="2762398" cy="165743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 Connectivity assessment</a:t>
          </a:r>
        </a:p>
      </dsp:txBody>
      <dsp:txXfrm>
        <a:off x="57787" y="173912"/>
        <a:ext cx="2665308" cy="1560349"/>
      </dsp:txXfrm>
    </dsp:sp>
    <dsp:sp modelId="{0443A838-60B7-4BD1-A13F-CDAF2380DB3D}">
      <dsp:nvSpPr>
        <dsp:cNvPr id="0" name=""/>
        <dsp:cNvSpPr/>
      </dsp:nvSpPr>
      <dsp:spPr>
        <a:xfrm>
          <a:off x="3047880" y="611550"/>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3047880" y="748565"/>
        <a:ext cx="409940" cy="411044"/>
      </dsp:txXfrm>
    </dsp:sp>
    <dsp:sp modelId="{4D90E58C-5DF3-4428-96D8-53BE98CB6246}">
      <dsp:nvSpPr>
        <dsp:cNvPr id="0" name=""/>
        <dsp:cNvSpPr/>
      </dsp:nvSpPr>
      <dsp:spPr>
        <a:xfrm>
          <a:off x="3876600" y="125367"/>
          <a:ext cx="2762398" cy="165743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Smart implementation</a:t>
          </a:r>
        </a:p>
      </dsp:txBody>
      <dsp:txXfrm>
        <a:off x="3925145" y="173912"/>
        <a:ext cx="2665308" cy="1560349"/>
      </dsp:txXfrm>
    </dsp:sp>
    <dsp:sp modelId="{B08AA8B0-D49E-45A4-9BBD-9F1482BAFE53}">
      <dsp:nvSpPr>
        <dsp:cNvPr id="0" name=""/>
        <dsp:cNvSpPr/>
      </dsp:nvSpPr>
      <dsp:spPr>
        <a:xfrm>
          <a:off x="6915239" y="611550"/>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6915239" y="748565"/>
        <a:ext cx="409940" cy="411044"/>
      </dsp:txXfrm>
    </dsp:sp>
    <dsp:sp modelId="{CFE23391-7E0E-4A9C-BE3E-3EDC7B307E8E}">
      <dsp:nvSpPr>
        <dsp:cNvPr id="0" name=""/>
        <dsp:cNvSpPr/>
      </dsp:nvSpPr>
      <dsp:spPr>
        <a:xfrm>
          <a:off x="7743958" y="125367"/>
          <a:ext cx="2762398" cy="165743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Results and recognition</a:t>
          </a:r>
        </a:p>
      </dsp:txBody>
      <dsp:txXfrm>
        <a:off x="7792503" y="173912"/>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EFDC1-B5FC-894C-BD68-A93CD2817F42}"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2EF9E-D4AF-9342-9E0F-E9C03A986018}" type="slidenum">
              <a:rPr lang="en-US" smtClean="0"/>
              <a:t>‹#›</a:t>
            </a:fld>
            <a:endParaRPr lang="en-US"/>
          </a:p>
        </p:txBody>
      </p:sp>
    </p:spTree>
    <p:extLst>
      <p:ext uri="{BB962C8B-B14F-4D97-AF65-F5344CB8AC3E}">
        <p14:creationId xmlns:p14="http://schemas.microsoft.com/office/powerpoint/2010/main" val="73736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Okay….How to grow your business for the climate conscious consumer.</a:t>
            </a:r>
            <a:br>
              <a:rPr lang="en-US" dirty="0"/>
            </a:br>
            <a:br>
              <a:rPr lang="en-US" dirty="0"/>
            </a:br>
            <a:r>
              <a:rPr lang="en-US" dirty="0"/>
              <a:t>In this presentation I will talk about opportunities facing your industry with the growing demand from climate-conscious consumers</a:t>
            </a:r>
            <a:br>
              <a:rPr lang="en-US" dirty="0"/>
            </a:br>
            <a:endParaRPr lang="en-GB" dirty="0"/>
          </a:p>
          <a:p>
            <a:pPr lvl="0"/>
            <a:r>
              <a:rPr lang="en-US" dirty="0"/>
              <a:t>what challenges this creates for operators like yourselves</a:t>
            </a:r>
            <a:br>
              <a:rPr lang="en-US" dirty="0"/>
            </a:br>
            <a:endParaRPr lang="en-GB" dirty="0"/>
          </a:p>
          <a:p>
            <a:pPr lvl="0"/>
            <a:r>
              <a:rPr lang="en-US" dirty="0"/>
              <a:t>and I will share some practical solutions that can help you meet this demand whilst improving your margins. </a:t>
            </a:r>
            <a:endParaRPr lang="en-GB" dirty="0"/>
          </a:p>
          <a:p>
            <a:br>
              <a:rPr lang="en-US" dirty="0"/>
            </a:br>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1</a:t>
            </a:fld>
            <a:endParaRPr lang="en-US"/>
          </a:p>
        </p:txBody>
      </p:sp>
    </p:spTree>
    <p:extLst>
      <p:ext uri="{BB962C8B-B14F-4D97-AF65-F5344CB8AC3E}">
        <p14:creationId xmlns:p14="http://schemas.microsoft.com/office/powerpoint/2010/main" val="27448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And the central point for all your connected assets is on a cloud based dashboard.</a:t>
            </a:r>
            <a:endParaRPr lang="en-GB" dirty="0"/>
          </a:p>
          <a:p>
            <a:br>
              <a:rPr lang="en-US" dirty="0"/>
            </a:br>
            <a:r>
              <a:rPr lang="en-US" dirty="0"/>
              <a:t>The data </a:t>
            </a:r>
            <a:r>
              <a:rPr lang="en-US" dirty="0" err="1"/>
              <a:t>visualisation</a:t>
            </a:r>
            <a:r>
              <a:rPr lang="en-US" dirty="0"/>
              <a:t> provides valuable insights on the performance of your assets, highlights potential issues and allows for easy comparison across multiple parks.  The latter is also possible between park owners as we are building a community of like minded leaders with our platform as a place to meet and share ideas.</a:t>
            </a:r>
            <a:endParaRPr lang="en-GB" dirty="0"/>
          </a:p>
          <a:p>
            <a:br>
              <a:rPr lang="en-US" dirty="0"/>
            </a:br>
            <a:r>
              <a:rPr lang="en-US" dirty="0"/>
              <a:t>The data </a:t>
            </a:r>
            <a:r>
              <a:rPr lang="en-US" dirty="0" err="1"/>
              <a:t>visualisation</a:t>
            </a:r>
            <a:r>
              <a:rPr lang="en-US" dirty="0"/>
              <a:t> isn't just pretty charts - it's pattern recognition. When you can see the performance of all your assets at a glance, you start to notice things. For example: you might notice that this park uses 30% less energy than that one. This hot tub filter is about to fail. </a:t>
            </a:r>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10</a:t>
            </a:fld>
            <a:endParaRPr lang="en-US"/>
          </a:p>
        </p:txBody>
      </p:sp>
    </p:spTree>
    <p:extLst>
      <p:ext uri="{BB962C8B-B14F-4D97-AF65-F5344CB8AC3E}">
        <p14:creationId xmlns:p14="http://schemas.microsoft.com/office/powerpoint/2010/main" val="166784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4B84-E27A-6B34-E4A1-5E8B15C1B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6A3D2-323C-F775-BE8C-F8E77A5DD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9A24D-8997-6548-96CB-97B15AB493AE}"/>
              </a:ext>
            </a:extLst>
          </p:cNvPr>
          <p:cNvSpPr>
            <a:spLocks noGrp="1"/>
          </p:cNvSpPr>
          <p:nvPr>
            <p:ph type="body" idx="1"/>
          </p:nvPr>
        </p:nvSpPr>
        <p:spPr>
          <a:xfrm>
            <a:off x="762000" y="4400550"/>
            <a:ext cx="5486400" cy="3600450"/>
          </a:xfrm>
        </p:spPr>
        <p:txBody>
          <a:bodyPr/>
          <a:lstStyle/>
          <a:p>
            <a:pPr lvl="0"/>
            <a:r>
              <a:rPr lang="en-US" dirty="0"/>
              <a:t>Other than getting savings that will directly improve your bottom line, another benefit comes when you market your green credentials and turn your investment into marketing gold! The savings are nice, but the story is priceless.</a:t>
            </a:r>
            <a:endParaRPr lang="en-GB" dirty="0"/>
          </a:p>
          <a:p>
            <a:br>
              <a:rPr lang="en-US" dirty="0"/>
            </a:br>
            <a:br>
              <a:rPr lang="en-US" dirty="0"/>
            </a:br>
            <a:endParaRPr lang="en-GB" dirty="0"/>
          </a:p>
        </p:txBody>
      </p:sp>
      <p:sp>
        <p:nvSpPr>
          <p:cNvPr id="4" name="Slide Number Placeholder 3">
            <a:extLst>
              <a:ext uri="{FF2B5EF4-FFF2-40B4-BE49-F238E27FC236}">
                <a16:creationId xmlns:a16="http://schemas.microsoft.com/office/drawing/2014/main" id="{30AD11C5-DB1C-748E-7772-08B2A1F1A0E9}"/>
              </a:ext>
            </a:extLst>
          </p:cNvPr>
          <p:cNvSpPr>
            <a:spLocks noGrp="1"/>
          </p:cNvSpPr>
          <p:nvPr>
            <p:ph type="sldNum" sz="quarter" idx="5"/>
          </p:nvPr>
        </p:nvSpPr>
        <p:spPr/>
        <p:txBody>
          <a:bodyPr/>
          <a:lstStyle/>
          <a:p>
            <a:fld id="{75C2EF9E-D4AF-9342-9E0F-E9C03A986018}" type="slidenum">
              <a:rPr lang="en-US" smtClean="0"/>
              <a:t>11</a:t>
            </a:fld>
            <a:endParaRPr lang="en-US"/>
          </a:p>
        </p:txBody>
      </p:sp>
    </p:spTree>
    <p:extLst>
      <p:ext uri="{BB962C8B-B14F-4D97-AF65-F5344CB8AC3E}">
        <p14:creationId xmlns:p14="http://schemas.microsoft.com/office/powerpoint/2010/main" val="398398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E88E-FE6A-F0ED-4504-15EB364C9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211AC-43BC-D63F-2B0B-B1A99D0D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2EC13-392F-7F79-C1FF-AFF812C20F46}"/>
              </a:ext>
            </a:extLst>
          </p:cNvPr>
          <p:cNvSpPr>
            <a:spLocks noGrp="1"/>
          </p:cNvSpPr>
          <p:nvPr>
            <p:ph type="body" idx="1"/>
          </p:nvPr>
        </p:nvSpPr>
        <p:spPr/>
        <p:txBody>
          <a:bodyPr/>
          <a:lstStyle/>
          <a:p>
            <a:r>
              <a:rPr lang="en-US" dirty="0"/>
              <a:t>So, what better way to illustrate this than a case study of a real live example where skentel has made great savings in time, energy, water and often, all three!</a:t>
            </a:r>
          </a:p>
          <a:p>
            <a:endParaRPr lang="en-US" dirty="0"/>
          </a:p>
          <a:p>
            <a:r>
              <a:rPr lang="en-US" dirty="0"/>
              <a:t>This is Tregoad holiday park in Cornwall which is part of The Waterside Holiday Group. We also have a printed copy of this case study for you to take away.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Stories beat statistics every time. You can talk about smart systems and connected assets all day, but what really matters is a guest arriving at their lodge to find the hot tub perfectly heated whilst using less energy than the old “always-on” approach. </a:t>
            </a:r>
            <a:endParaRPr lang="en-GB" dirty="0"/>
          </a:p>
        </p:txBody>
      </p:sp>
      <p:sp>
        <p:nvSpPr>
          <p:cNvPr id="4" name="Slide Number Placeholder 3">
            <a:extLst>
              <a:ext uri="{FF2B5EF4-FFF2-40B4-BE49-F238E27FC236}">
                <a16:creationId xmlns:a16="http://schemas.microsoft.com/office/drawing/2014/main" id="{175D00B0-9E88-874C-AB67-ACFF63C506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53347-A982-43C4-BDA6-EE4A14D051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906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C880-D65C-E8F4-EF06-F557002B2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5AD3D-B055-9892-CA71-B08170B08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A96BF-1BB8-9CDF-545E-9F0B12AED75D}"/>
              </a:ext>
            </a:extLst>
          </p:cNvPr>
          <p:cNvSpPr>
            <a:spLocks noGrp="1"/>
          </p:cNvSpPr>
          <p:nvPr>
            <p:ph type="body" idx="1"/>
          </p:nvPr>
        </p:nvSpPr>
        <p:spPr/>
        <p:txBody>
          <a:bodyPr/>
          <a:lstStyle/>
          <a:p>
            <a:r>
              <a:rPr lang="en-US" dirty="0"/>
              <a:t>I have included this photo simply to explain what we do.</a:t>
            </a:r>
          </a:p>
          <a:p>
            <a:endParaRPr lang="en-US" dirty="0"/>
          </a:p>
          <a:p>
            <a:r>
              <a:rPr lang="en-US" dirty="0"/>
              <a:t>The image on this screen is served up by Holidaymaker, the pool temperature sensor was installed by the pool chemical dosing company and we sit in the middle gathering useful data into our platform and present it to Holidaymaker.</a:t>
            </a:r>
          </a:p>
          <a:p>
            <a:endParaRPr lang="en-US" dirty="0"/>
          </a:p>
          <a:p>
            <a:r>
              <a:rPr lang="en-US" dirty="0"/>
              <a:t>Whether that is a temperature sensor, a pool occupancy profile or stats on how much solar energy have been generated. skentel is the clever connectivity provider.</a:t>
            </a:r>
            <a:endParaRPr lang="en-GB" dirty="0"/>
          </a:p>
        </p:txBody>
      </p:sp>
      <p:sp>
        <p:nvSpPr>
          <p:cNvPr id="4" name="Slide Number Placeholder 3">
            <a:extLst>
              <a:ext uri="{FF2B5EF4-FFF2-40B4-BE49-F238E27FC236}">
                <a16:creationId xmlns:a16="http://schemas.microsoft.com/office/drawing/2014/main" id="{F2B455F3-BA6C-C725-6CB6-0B59003AB2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53347-A982-43C4-BDA6-EE4A14D051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7865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13951-C8E5-3E6C-0CEC-6A8C4495F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841C2-5666-D663-2BED-9E0BFBD46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BD446-6542-D2E5-EC4A-4C23B1F3C1D7}"/>
              </a:ext>
            </a:extLst>
          </p:cNvPr>
          <p:cNvSpPr>
            <a:spLocks noGrp="1"/>
          </p:cNvSpPr>
          <p:nvPr>
            <p:ph type="body" idx="1"/>
          </p:nvPr>
        </p:nvSpPr>
        <p:spPr/>
        <p:txBody>
          <a:bodyPr/>
          <a:lstStyle/>
          <a:p>
            <a:r>
              <a:rPr lang="en-US" dirty="0"/>
              <a:t>Another example of our clients benefitting from a strategy focused on the climate conscious holiday guest is the Watergate Bay Hotel Group.</a:t>
            </a:r>
          </a:p>
          <a:p>
            <a:endParaRPr lang="en-US" dirty="0"/>
          </a:p>
          <a:p>
            <a:r>
              <a:rPr lang="en-US" dirty="0"/>
              <a:t>We work with their ESG Manager, their Facilities Managers and Group Estates Director to monitor assets widely distributed across the UK with a focus on sustainability and the circular economy.</a:t>
            </a:r>
          </a:p>
        </p:txBody>
      </p:sp>
      <p:sp>
        <p:nvSpPr>
          <p:cNvPr id="4" name="Slide Number Placeholder 3">
            <a:extLst>
              <a:ext uri="{FF2B5EF4-FFF2-40B4-BE49-F238E27FC236}">
                <a16:creationId xmlns:a16="http://schemas.microsoft.com/office/drawing/2014/main" id="{B2692A15-CF29-C219-5581-93748D6C98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53347-A982-43C4-BDA6-EE4A14D0518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17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 what’s next? It is a 3 step action plan</a:t>
            </a:r>
            <a:endParaRPr lang="en-GB" dirty="0"/>
          </a:p>
          <a:p>
            <a:br>
              <a:rPr lang="en-US" dirty="0"/>
            </a:br>
            <a:r>
              <a:rPr lang="en-US" dirty="0"/>
              <a:t>Step 1 is to commission a connectivity assessment which starts with a site survey.  The most stand out items are highlighted and a proposal for a remote monitoring solution written up and discussed in person to explain the return on investment both environmentally and financially. </a:t>
            </a:r>
            <a:endParaRPr lang="en-GB" dirty="0"/>
          </a:p>
          <a:p>
            <a:br>
              <a:rPr lang="en-US" dirty="0"/>
            </a:br>
            <a:br>
              <a:rPr lang="en-US" dirty="0"/>
            </a:br>
            <a:r>
              <a:rPr lang="en-US" dirty="0"/>
              <a:t>Step 2 –  is to implement our smart solutions.  There is also the opportunity to make the system even smarter by linking to your booking system to create some automated actions</a:t>
            </a:r>
            <a:endParaRPr lang="en-GB" dirty="0"/>
          </a:p>
          <a:p>
            <a:br>
              <a:rPr lang="en-US" dirty="0"/>
            </a:br>
            <a:r>
              <a:rPr lang="en-US" dirty="0"/>
              <a:t>Step 3 - Use the data to shout about your results, and use the costs savings to drive further improvements</a:t>
            </a:r>
            <a:br>
              <a:rPr lang="en-US" dirty="0"/>
            </a:br>
            <a:br>
              <a:rPr lang="en-US" dirty="0"/>
            </a:br>
            <a:endParaRPr lang="en-GB" dirty="0"/>
          </a:p>
          <a:p>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15</a:t>
            </a:fld>
            <a:endParaRPr lang="en-US"/>
          </a:p>
        </p:txBody>
      </p:sp>
    </p:spTree>
    <p:extLst>
      <p:ext uri="{BB962C8B-B14F-4D97-AF65-F5344CB8AC3E}">
        <p14:creationId xmlns:p14="http://schemas.microsoft.com/office/powerpoint/2010/main" val="46214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B0001-F33F-A8D5-EB59-7AA8BD330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CFABF-78D2-4635-B876-FE2612317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4B978-89BE-D931-E020-6B4E3811383E}"/>
              </a:ext>
            </a:extLst>
          </p:cNvPr>
          <p:cNvSpPr>
            <a:spLocks noGrp="1"/>
          </p:cNvSpPr>
          <p:nvPr>
            <p:ph type="body" idx="1"/>
          </p:nvPr>
        </p:nvSpPr>
        <p:spPr/>
        <p:txBody>
          <a:bodyPr/>
          <a:lstStyle/>
          <a:p>
            <a:pPr lvl="0"/>
            <a:r>
              <a:rPr lang="en-US" dirty="0"/>
              <a:t>So who are skentel?   We are 16+ years in remote monitoring and control.</a:t>
            </a:r>
          </a:p>
          <a:p>
            <a:pPr lvl="0"/>
            <a:endParaRPr lang="en-US" dirty="0"/>
          </a:p>
          <a:p>
            <a:pPr lvl="0"/>
            <a:r>
              <a:rPr lang="en-US" dirty="0"/>
              <a:t>Why do we do what we do?  We eliminate the need to travel to assets to save waste.  Be that wasted time, wasted energy or wasted natural resource.</a:t>
            </a:r>
          </a:p>
          <a:p>
            <a:pPr lvl="0"/>
            <a:endParaRPr lang="en-US" dirty="0"/>
          </a:p>
          <a:p>
            <a:br>
              <a:rPr lang="en-US" dirty="0"/>
            </a:br>
            <a:r>
              <a:rPr lang="en-US" dirty="0"/>
              <a:t>This year we started our journey to B Corp and are currently going through the rigorous assessment to become certified summer 2026.</a:t>
            </a:r>
            <a:br>
              <a:rPr lang="en-US" dirty="0"/>
            </a:br>
            <a:br>
              <a:rPr lang="en-US" dirty="0"/>
            </a:br>
            <a:br>
              <a:rPr lang="en-US" dirty="0"/>
            </a:br>
            <a:r>
              <a:rPr lang="en-GB" sz="1200" b="1" kern="1200" dirty="0">
                <a:solidFill>
                  <a:schemeClr val="tx1"/>
                </a:solidFill>
                <a:effectLst/>
                <a:latin typeface="+mn-lt"/>
                <a:ea typeface="+mn-ea"/>
                <a:cs typeface="+mn-cs"/>
              </a:rPr>
              <a:t>A Strategy is a philosophy of becoming, who do you want to become?</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skentel</a:t>
            </a:r>
            <a:r>
              <a:rPr lang="en-GB" sz="1200" kern="1200" dirty="0">
                <a:solidFill>
                  <a:schemeClr val="tx1"/>
                </a:solidFill>
                <a:effectLst/>
                <a:latin typeface="+mn-lt"/>
                <a:ea typeface="+mn-ea"/>
                <a:cs typeface="+mn-cs"/>
              </a:rPr>
              <a:t> is becoming a thought leader in connected solutions for sustainable asset management eliminating the need to travel to assets.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would like to join </a:t>
            </a:r>
            <a:r>
              <a:rPr lang="en-GB" sz="1200" kern="1200" dirty="0" err="1">
                <a:solidFill>
                  <a:schemeClr val="tx1"/>
                </a:solidFill>
                <a:effectLst/>
                <a:latin typeface="+mn-lt"/>
                <a:ea typeface="+mn-ea"/>
                <a:cs typeface="+mn-cs"/>
              </a:rPr>
              <a:t>Tregoad</a:t>
            </a:r>
            <a:r>
              <a:rPr lang="en-GB" sz="1200" kern="1200" dirty="0">
                <a:solidFill>
                  <a:schemeClr val="tx1"/>
                </a:solidFill>
                <a:effectLst/>
                <a:latin typeface="+mn-lt"/>
                <a:ea typeface="+mn-ea"/>
                <a:cs typeface="+mn-cs"/>
              </a:rPr>
              <a:t> Holiday Park and Watergate Bay Hotel and make a difference please come and talk to </a:t>
            </a:r>
            <a:r>
              <a:rPr lang="en-GB" sz="1200" kern="1200" dirty="0" err="1">
                <a:solidFill>
                  <a:schemeClr val="tx1"/>
                </a:solidFill>
                <a:effectLst/>
                <a:latin typeface="+mn-lt"/>
                <a:ea typeface="+mn-ea"/>
                <a:cs typeface="+mn-cs"/>
              </a:rPr>
              <a:t>skentel</a:t>
            </a:r>
            <a:r>
              <a:rPr lang="en-GB" sz="1200" kern="120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endParaRPr lang="en-GB" dirty="0"/>
          </a:p>
          <a:p>
            <a:endParaRPr lang="en-GB" dirty="0"/>
          </a:p>
        </p:txBody>
      </p:sp>
      <p:sp>
        <p:nvSpPr>
          <p:cNvPr id="4" name="Slide Number Placeholder 3">
            <a:extLst>
              <a:ext uri="{FF2B5EF4-FFF2-40B4-BE49-F238E27FC236}">
                <a16:creationId xmlns:a16="http://schemas.microsoft.com/office/drawing/2014/main" id="{2E5FDBA2-C4EA-D90A-83DF-15FEBC2703E2}"/>
              </a:ext>
            </a:extLst>
          </p:cNvPr>
          <p:cNvSpPr>
            <a:spLocks noGrp="1"/>
          </p:cNvSpPr>
          <p:nvPr>
            <p:ph type="sldNum" sz="quarter" idx="5"/>
          </p:nvPr>
        </p:nvSpPr>
        <p:spPr/>
        <p:txBody>
          <a:bodyPr/>
          <a:lstStyle/>
          <a:p>
            <a:fld id="{75C2EF9E-D4AF-9342-9E0F-E9C03A986018}" type="slidenum">
              <a:rPr lang="en-US" smtClean="0"/>
              <a:t>16</a:t>
            </a:fld>
            <a:endParaRPr lang="en-US"/>
          </a:p>
        </p:txBody>
      </p:sp>
    </p:spTree>
    <p:extLst>
      <p:ext uri="{BB962C8B-B14F-4D97-AF65-F5344CB8AC3E}">
        <p14:creationId xmlns:p14="http://schemas.microsoft.com/office/powerpoint/2010/main" val="269710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17</a:t>
            </a:fld>
            <a:endParaRPr lang="en-US"/>
          </a:p>
        </p:txBody>
      </p:sp>
    </p:spTree>
    <p:extLst>
      <p:ext uri="{BB962C8B-B14F-4D97-AF65-F5344CB8AC3E}">
        <p14:creationId xmlns:p14="http://schemas.microsoft.com/office/powerpoint/2010/main" val="52997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r>
              <a:rPr lang="en-US" dirty="0"/>
              <a:t>Through the work that skentel does with holiday parks and hotel owners, we are seeing a shift in guest expectations.</a:t>
            </a:r>
            <a:br>
              <a:rPr lang="en-US" dirty="0"/>
            </a:br>
            <a:br>
              <a:rPr lang="en-US" dirty="0"/>
            </a:br>
            <a:r>
              <a:rPr lang="en-US" dirty="0"/>
              <a:t>And as this statistic shows, there is a clear appetite among holidaymakers for learning more about the environmental impact of their travels.</a:t>
            </a:r>
            <a:br>
              <a:rPr lang="en-US" dirty="0"/>
            </a:br>
            <a:br>
              <a:rPr lang="en-US" dirty="0"/>
            </a:br>
            <a:r>
              <a:rPr lang="en-US" dirty="0"/>
              <a:t>The climate-conscious consumer represents a growth opportunity for holiday parks that can demonstrate genuine environmental credentials.</a:t>
            </a:r>
            <a:br>
              <a:rPr lang="en-US" dirty="0">
                <a:highlight>
                  <a:srgbClr val="E3FFD7"/>
                </a:highlight>
              </a:rPr>
            </a:br>
            <a:br>
              <a:rPr lang="en-US" dirty="0">
                <a:highlight>
                  <a:srgbClr val="E3FFD7"/>
                </a:highlight>
              </a:rPr>
            </a:br>
            <a:endParaRPr lang="en-US" dirty="0">
              <a:highlight>
                <a:srgbClr val="E3FFD7"/>
              </a:highlight>
            </a:endParaRPr>
          </a:p>
        </p:txBody>
      </p:sp>
      <p:sp>
        <p:nvSpPr>
          <p:cNvPr id="4" name="Slide Number Placeholder 3"/>
          <p:cNvSpPr>
            <a:spLocks noGrp="1"/>
          </p:cNvSpPr>
          <p:nvPr>
            <p:ph type="sldNum" sz="quarter" idx="5"/>
          </p:nvPr>
        </p:nvSpPr>
        <p:spPr/>
        <p:txBody>
          <a:bodyPr/>
          <a:lstStyle/>
          <a:p>
            <a:fld id="{75C2EF9E-D4AF-9342-9E0F-E9C03A986018}" type="slidenum">
              <a:rPr lang="en-US" smtClean="0"/>
              <a:t>2</a:t>
            </a:fld>
            <a:endParaRPr lang="en-US" dirty="0"/>
          </a:p>
        </p:txBody>
      </p:sp>
    </p:spTree>
    <p:extLst>
      <p:ext uri="{BB962C8B-B14F-4D97-AF65-F5344CB8AC3E}">
        <p14:creationId xmlns:p14="http://schemas.microsoft.com/office/powerpoint/2010/main" val="368935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But here's the challenge – You’re facing a triple squeeze.</a:t>
            </a:r>
            <a:endParaRPr lang="en-GB" dirty="0"/>
          </a:p>
          <a:p>
            <a:r>
              <a:rPr lang="en-US" dirty="0"/>
              <a:t> </a:t>
            </a:r>
            <a:endParaRPr lang="en-GB" dirty="0"/>
          </a:p>
          <a:p>
            <a:r>
              <a:rPr lang="en-US" dirty="0"/>
              <a:t>First, costs are rising everywhere - energy bills, wages, and now increased National Insurance contributions. Your margins are under pressure.</a:t>
            </a:r>
            <a:endParaRPr lang="en-GB" dirty="0"/>
          </a:p>
          <a:p>
            <a:r>
              <a:rPr lang="en-US" dirty="0"/>
              <a:t> </a:t>
            </a:r>
            <a:endParaRPr lang="en-GB" dirty="0"/>
          </a:p>
          <a:p>
            <a:r>
              <a:rPr lang="en-US" dirty="0"/>
              <a:t>Second, your operational team may be stretched. And it’s time consuming to walk the site checking equipment and reading meters.</a:t>
            </a:r>
            <a:endParaRPr lang="en-GB" dirty="0"/>
          </a:p>
          <a:p>
            <a:r>
              <a:rPr lang="en-US" dirty="0"/>
              <a:t> </a:t>
            </a:r>
            <a:endParaRPr lang="en-GB" dirty="0"/>
          </a:p>
          <a:p>
            <a:r>
              <a:rPr lang="en-US" dirty="0"/>
              <a:t>And third, there's growing pressure to demonstrate real environmental improvements with measurable reductions in carbon footprint and energy waste.</a:t>
            </a:r>
            <a:endParaRPr lang="en-GB" dirty="0"/>
          </a:p>
          <a:p>
            <a:r>
              <a:rPr lang="en-US" dirty="0"/>
              <a:t> </a:t>
            </a:r>
            <a:endParaRPr lang="en-GB" dirty="0"/>
          </a:p>
          <a:p>
            <a:r>
              <a:rPr lang="en-US" dirty="0"/>
              <a:t>So the question becomes: how do you meet the demands of climate-conscious consumers without it costing you more time, more money, and more resources?</a:t>
            </a:r>
            <a:br>
              <a:rPr lang="en-US" dirty="0"/>
            </a:br>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3</a:t>
            </a:fld>
            <a:endParaRPr lang="en-US"/>
          </a:p>
        </p:txBody>
      </p:sp>
    </p:spTree>
    <p:extLst>
      <p:ext uri="{BB962C8B-B14F-4D97-AF65-F5344CB8AC3E}">
        <p14:creationId xmlns:p14="http://schemas.microsoft.com/office/powerpoint/2010/main" val="292967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Faced with this triple squeeze, where are the opportunities?</a:t>
            </a:r>
            <a:br>
              <a:rPr lang="en-US" dirty="0"/>
            </a:br>
            <a:endParaRPr lang="en-GB" dirty="0"/>
          </a:p>
          <a:p>
            <a:r>
              <a:rPr lang="en-US" dirty="0"/>
              <a:t>I am going to focus on three key areas that directly address these challenges:</a:t>
            </a:r>
            <a:br>
              <a:rPr lang="en-US" dirty="0"/>
            </a:br>
            <a:endParaRPr lang="en-GB" dirty="0"/>
          </a:p>
          <a:p>
            <a:pPr lvl="0"/>
            <a:r>
              <a:rPr lang="en-US" dirty="0"/>
              <a:t>Smart Energy &amp; Water Management… to reduce costs.</a:t>
            </a:r>
            <a:br>
              <a:rPr lang="en-US" dirty="0"/>
            </a:br>
            <a:endParaRPr lang="en-GB" dirty="0"/>
          </a:p>
          <a:p>
            <a:pPr lvl="0"/>
            <a:r>
              <a:rPr lang="en-US" dirty="0"/>
              <a:t>Operational Efficiency… to free up time. </a:t>
            </a:r>
            <a:br>
              <a:rPr lang="en-US" dirty="0"/>
            </a:br>
            <a:endParaRPr lang="en-GB" dirty="0"/>
          </a:p>
          <a:p>
            <a:pPr lvl="0"/>
            <a:r>
              <a:rPr lang="en-US" dirty="0"/>
              <a:t>And the proof points you need to support your environmental Credentials </a:t>
            </a:r>
            <a:endParaRPr lang="en-GB" dirty="0"/>
          </a:p>
          <a:p>
            <a:r>
              <a:rPr lang="en-US" dirty="0"/>
              <a:t> </a:t>
            </a:r>
            <a:endParaRPr lang="en-GB" dirty="0"/>
          </a:p>
          <a:p>
            <a:r>
              <a:rPr lang="en-US" dirty="0"/>
              <a:t>These three opportunities are interconnected - and as I'll show you soon, one solution can deliver all three simultaneously.</a:t>
            </a:r>
            <a:br>
              <a:rPr lang="en-US" dirty="0"/>
            </a:br>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4</a:t>
            </a:fld>
            <a:endParaRPr lang="en-US"/>
          </a:p>
        </p:txBody>
      </p:sp>
    </p:spTree>
    <p:extLst>
      <p:ext uri="{BB962C8B-B14F-4D97-AF65-F5344CB8AC3E}">
        <p14:creationId xmlns:p14="http://schemas.microsoft.com/office/powerpoint/2010/main" val="111861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00550"/>
            <a:ext cx="5486400" cy="3600450"/>
          </a:xfrm>
        </p:spPr>
        <p:txBody>
          <a:bodyPr/>
          <a:lstStyle/>
          <a:p>
            <a:pPr lvl="0"/>
            <a:r>
              <a:rPr lang="en-US" dirty="0"/>
              <a:t>The first opportunity is smart energy &amp; water management.</a:t>
            </a:r>
            <a:br>
              <a:rPr lang="en-US" dirty="0"/>
            </a:br>
            <a:br>
              <a:rPr lang="en-US" dirty="0"/>
            </a:br>
            <a:r>
              <a:rPr lang="en-US" dirty="0"/>
              <a:t>Think about what happens now - lodges sometimes sit empty with heating on because someone set the thermostat high.   Hot tubs run 24/7 even when guests aren't using them.</a:t>
            </a:r>
            <a:br>
              <a:rPr lang="en-US" dirty="0"/>
            </a:br>
            <a:br>
              <a:rPr lang="en-US" dirty="0"/>
            </a:br>
            <a:r>
              <a:rPr lang="en-US" dirty="0"/>
              <a:t>With smart, automated systems, you can heat accommodation based on actual occupancy, schedule hot tubs to power down overnight, and </a:t>
            </a:r>
            <a:r>
              <a:rPr lang="en-US" dirty="0" err="1"/>
              <a:t>optimise</a:t>
            </a:r>
            <a:r>
              <a:rPr lang="en-US" dirty="0"/>
              <a:t> all your energy-intensive equipment.</a:t>
            </a:r>
            <a:endParaRPr lang="en-GB" dirty="0"/>
          </a:p>
          <a:p>
            <a:br>
              <a:rPr lang="en-US" dirty="0"/>
            </a:br>
            <a:r>
              <a:rPr lang="en-US" dirty="0"/>
              <a:t>That's money back in your pocket AND a genuine sustainability story to tell guests but not at the expense of guest comfort and satisfaction</a:t>
            </a:r>
            <a:br>
              <a:rPr lang="en-US" dirty="0"/>
            </a:br>
            <a:br>
              <a:rPr lang="en-US" dirty="0"/>
            </a:br>
            <a:endParaRPr lang="en-GB" dirty="0"/>
          </a:p>
        </p:txBody>
      </p:sp>
      <p:sp>
        <p:nvSpPr>
          <p:cNvPr id="4" name="Slide Number Placeholder 3"/>
          <p:cNvSpPr>
            <a:spLocks noGrp="1"/>
          </p:cNvSpPr>
          <p:nvPr>
            <p:ph type="sldNum" sz="quarter" idx="5"/>
          </p:nvPr>
        </p:nvSpPr>
        <p:spPr/>
        <p:txBody>
          <a:bodyPr/>
          <a:lstStyle/>
          <a:p>
            <a:fld id="{75C2EF9E-D4AF-9342-9E0F-E9C03A986018}" type="slidenum">
              <a:rPr lang="en-US" smtClean="0"/>
              <a:t>5</a:t>
            </a:fld>
            <a:endParaRPr lang="en-US"/>
          </a:p>
        </p:txBody>
      </p:sp>
    </p:spTree>
    <p:extLst>
      <p:ext uri="{BB962C8B-B14F-4D97-AF65-F5344CB8AC3E}">
        <p14:creationId xmlns:p14="http://schemas.microsoft.com/office/powerpoint/2010/main" val="263549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08ABE-FAD6-0DBF-D8EE-1FD100674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D0E92-1B71-BC5C-3B44-48255FA07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8F424-4DD3-76F6-991B-C2DFD2C8C7BD}"/>
              </a:ext>
            </a:extLst>
          </p:cNvPr>
          <p:cNvSpPr>
            <a:spLocks noGrp="1"/>
          </p:cNvSpPr>
          <p:nvPr>
            <p:ph type="body" idx="1"/>
          </p:nvPr>
        </p:nvSpPr>
        <p:spPr>
          <a:xfrm>
            <a:off x="762000" y="4400550"/>
            <a:ext cx="5486400" cy="3600450"/>
          </a:xfrm>
        </p:spPr>
        <p:txBody>
          <a:bodyPr/>
          <a:lstStyle/>
          <a:p>
            <a:pPr lvl="0"/>
            <a:r>
              <a:rPr lang="en-US" dirty="0"/>
              <a:t>The 2</a:t>
            </a:r>
            <a:r>
              <a:rPr lang="en-US" baseline="30000" dirty="0"/>
              <a:t>nd</a:t>
            </a:r>
            <a:r>
              <a:rPr lang="en-US" dirty="0"/>
              <a:t> opportunity to save your own time and that of your team. </a:t>
            </a:r>
            <a:endParaRPr lang="en-GB" dirty="0"/>
          </a:p>
          <a:p>
            <a:br>
              <a:rPr lang="en-US" dirty="0"/>
            </a:br>
            <a:r>
              <a:rPr lang="en-US" dirty="0"/>
              <a:t>How many hours are spent walking the site checking equipment and reading meters? When you eliminate those daily rounds, you free up your team to focus on guest experience instead. </a:t>
            </a:r>
            <a:endParaRPr lang="en-GB" dirty="0"/>
          </a:p>
          <a:p>
            <a:br>
              <a:rPr lang="en-US" dirty="0"/>
            </a:br>
            <a:r>
              <a:rPr lang="en-US" dirty="0"/>
              <a:t>More importantly, automated alerts shift you from reactive to proactive. You catch problems early, before they affect guests or cascade into bigger failures. Your team spends less time firefighting and more time on work that actually adds value</a:t>
            </a:r>
            <a:br>
              <a:rPr lang="en-US" dirty="0"/>
            </a:br>
            <a:br>
              <a:rPr lang="en-US" dirty="0"/>
            </a:br>
            <a:endParaRPr lang="en-GB" dirty="0"/>
          </a:p>
          <a:p>
            <a:endParaRPr lang="en-GB" dirty="0"/>
          </a:p>
        </p:txBody>
      </p:sp>
      <p:sp>
        <p:nvSpPr>
          <p:cNvPr id="4" name="Slide Number Placeholder 3">
            <a:extLst>
              <a:ext uri="{FF2B5EF4-FFF2-40B4-BE49-F238E27FC236}">
                <a16:creationId xmlns:a16="http://schemas.microsoft.com/office/drawing/2014/main" id="{0267CFE3-B113-B42E-BE57-D36BF7E8A19A}"/>
              </a:ext>
            </a:extLst>
          </p:cNvPr>
          <p:cNvSpPr>
            <a:spLocks noGrp="1"/>
          </p:cNvSpPr>
          <p:nvPr>
            <p:ph type="sldNum" sz="quarter" idx="5"/>
          </p:nvPr>
        </p:nvSpPr>
        <p:spPr/>
        <p:txBody>
          <a:bodyPr/>
          <a:lstStyle/>
          <a:p>
            <a:fld id="{75C2EF9E-D4AF-9342-9E0F-E9C03A986018}" type="slidenum">
              <a:rPr lang="en-US" smtClean="0"/>
              <a:t>6</a:t>
            </a:fld>
            <a:endParaRPr lang="en-US"/>
          </a:p>
        </p:txBody>
      </p:sp>
    </p:spTree>
    <p:extLst>
      <p:ext uri="{BB962C8B-B14F-4D97-AF65-F5344CB8AC3E}">
        <p14:creationId xmlns:p14="http://schemas.microsoft.com/office/powerpoint/2010/main" val="228129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CB960-196D-EF5B-9F47-9EC6D271B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CA24B-4C54-66D3-8DD6-EA0D05583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D386A-58FE-1B3A-C958-6FA75F5A1C82}"/>
              </a:ext>
            </a:extLst>
          </p:cNvPr>
          <p:cNvSpPr>
            <a:spLocks noGrp="1"/>
          </p:cNvSpPr>
          <p:nvPr>
            <p:ph type="body" idx="1"/>
          </p:nvPr>
        </p:nvSpPr>
        <p:spPr>
          <a:xfrm>
            <a:off x="762000" y="4400549"/>
            <a:ext cx="5486400" cy="4284663"/>
          </a:xfrm>
        </p:spPr>
        <p:txBody>
          <a:bodyPr/>
          <a:lstStyle/>
          <a:p>
            <a:pPr lvl="0"/>
            <a:r>
              <a:rPr lang="en-US" dirty="0"/>
              <a:t>The third opportunity is to turn sustainability from a cost </a:t>
            </a:r>
            <a:r>
              <a:rPr lang="en-US" dirty="0" err="1"/>
              <a:t>centre</a:t>
            </a:r>
            <a:r>
              <a:rPr lang="en-US" dirty="0"/>
              <a:t> into a genuine competitive advantage.</a:t>
            </a:r>
            <a:br>
              <a:rPr lang="en-US" dirty="0"/>
            </a:br>
            <a:br>
              <a:rPr lang="en-US" dirty="0"/>
            </a:br>
            <a:r>
              <a:rPr lang="en-US" dirty="0"/>
              <a:t>You cannot just say you are sustainable – guests want proof, so you need to get comprehensive data to be able to make these claims and to report on what you are contributing in terms of carbon reduction, energy savings and water management.</a:t>
            </a:r>
          </a:p>
          <a:p>
            <a:pPr lvl="0"/>
            <a:endParaRPr lang="en-US" dirty="0"/>
          </a:p>
          <a:p>
            <a:endParaRPr lang="en-US" dirty="0"/>
          </a:p>
          <a:p>
            <a:r>
              <a:rPr lang="en-US" dirty="0"/>
              <a:t>This data will also prepare you for future mandatory government requirements of reporting on sustainable practices.</a:t>
            </a:r>
            <a:br>
              <a:rPr lang="en-US" dirty="0"/>
            </a:br>
            <a:br>
              <a:rPr lang="en-US" dirty="0"/>
            </a:br>
            <a:endParaRPr lang="en-GB" i="1" dirty="0"/>
          </a:p>
        </p:txBody>
      </p:sp>
      <p:sp>
        <p:nvSpPr>
          <p:cNvPr id="4" name="Slide Number Placeholder 3">
            <a:extLst>
              <a:ext uri="{FF2B5EF4-FFF2-40B4-BE49-F238E27FC236}">
                <a16:creationId xmlns:a16="http://schemas.microsoft.com/office/drawing/2014/main" id="{67DE0626-F95B-22F5-4847-E217211D886B}"/>
              </a:ext>
            </a:extLst>
          </p:cNvPr>
          <p:cNvSpPr>
            <a:spLocks noGrp="1"/>
          </p:cNvSpPr>
          <p:nvPr>
            <p:ph type="sldNum" sz="quarter" idx="5"/>
          </p:nvPr>
        </p:nvSpPr>
        <p:spPr/>
        <p:txBody>
          <a:bodyPr/>
          <a:lstStyle/>
          <a:p>
            <a:fld id="{75C2EF9E-D4AF-9342-9E0F-E9C03A986018}" type="slidenum">
              <a:rPr lang="en-US" smtClean="0"/>
              <a:t>7</a:t>
            </a:fld>
            <a:endParaRPr lang="en-US"/>
          </a:p>
        </p:txBody>
      </p:sp>
    </p:spTree>
    <p:extLst>
      <p:ext uri="{BB962C8B-B14F-4D97-AF65-F5344CB8AC3E}">
        <p14:creationId xmlns:p14="http://schemas.microsoft.com/office/powerpoint/2010/main" val="146780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E3755-4DC2-3586-B286-922A3C673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4E9BD-6D36-F7AC-32DD-ED03D375E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708B9-2188-08F1-2EA9-7459391DF5A0}"/>
              </a:ext>
            </a:extLst>
          </p:cNvPr>
          <p:cNvSpPr>
            <a:spLocks noGrp="1"/>
          </p:cNvSpPr>
          <p:nvPr>
            <p:ph type="body" idx="1"/>
          </p:nvPr>
        </p:nvSpPr>
        <p:spPr/>
        <p:txBody>
          <a:bodyPr/>
          <a:lstStyle/>
          <a:p>
            <a:pPr lvl="0"/>
            <a:r>
              <a:rPr lang="en-US" dirty="0"/>
              <a:t>We've identified three key opportunities. But here's the challenge: how do you deliver these, without adding more work to your team?</a:t>
            </a:r>
            <a:endParaRPr lang="en-GB" dirty="0"/>
          </a:p>
          <a:p>
            <a:br>
              <a:rPr lang="en-US" dirty="0"/>
            </a:br>
            <a:r>
              <a:rPr lang="en-US" dirty="0"/>
              <a:t>Right now, manual monitoring is time-consuming. Daily rounds checking equipment across large sites. Reactive maintenance - you only know there's a problem when guests complain.</a:t>
            </a:r>
            <a:endParaRPr lang="en-GB" dirty="0"/>
          </a:p>
          <a:p>
            <a:br>
              <a:rPr lang="en-US" dirty="0"/>
            </a:br>
            <a:r>
              <a:rPr lang="en-US" dirty="0"/>
              <a:t>Meanwhile, guest expectations keep rising. They want Lodges that are comfortable on arrival. Facilities that work reliably. Proven environmental responsibility and no compromise on comfort.</a:t>
            </a:r>
            <a:endParaRPr lang="en-GB" dirty="0"/>
          </a:p>
          <a:p>
            <a:br>
              <a:rPr lang="en-US" dirty="0"/>
            </a:br>
            <a:r>
              <a:rPr lang="en-US" dirty="0"/>
              <a:t>Something has to change …. and that's where smart connectivity comes in.</a:t>
            </a:r>
            <a:br>
              <a:rPr lang="en-US" dirty="0"/>
            </a:br>
            <a:endParaRPr lang="en-GB" dirty="0"/>
          </a:p>
        </p:txBody>
      </p:sp>
      <p:sp>
        <p:nvSpPr>
          <p:cNvPr id="4" name="Slide Number Placeholder 3">
            <a:extLst>
              <a:ext uri="{FF2B5EF4-FFF2-40B4-BE49-F238E27FC236}">
                <a16:creationId xmlns:a16="http://schemas.microsoft.com/office/drawing/2014/main" id="{F720F32B-CC67-392E-EC6E-FC993B52F8E9}"/>
              </a:ext>
            </a:extLst>
          </p:cNvPr>
          <p:cNvSpPr>
            <a:spLocks noGrp="1"/>
          </p:cNvSpPr>
          <p:nvPr>
            <p:ph type="sldNum" sz="quarter" idx="5"/>
          </p:nvPr>
        </p:nvSpPr>
        <p:spPr/>
        <p:txBody>
          <a:bodyPr/>
          <a:lstStyle/>
          <a:p>
            <a:fld id="{75C2EF9E-D4AF-9342-9E0F-E9C03A986018}" type="slidenum">
              <a:rPr lang="en-US" smtClean="0"/>
              <a:t>8</a:t>
            </a:fld>
            <a:endParaRPr lang="en-US"/>
          </a:p>
        </p:txBody>
      </p:sp>
    </p:spTree>
    <p:extLst>
      <p:ext uri="{BB962C8B-B14F-4D97-AF65-F5344CB8AC3E}">
        <p14:creationId xmlns:p14="http://schemas.microsoft.com/office/powerpoint/2010/main" val="302202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1A55-2990-247F-E92D-EF436F476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B5115-10AC-4584-22FC-09D8353AC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E89C7-71D2-C423-7EB9-AF5AC7EDBB5D}"/>
              </a:ext>
            </a:extLst>
          </p:cNvPr>
          <p:cNvSpPr>
            <a:spLocks noGrp="1"/>
          </p:cNvSpPr>
          <p:nvPr>
            <p:ph type="body" idx="1"/>
          </p:nvPr>
        </p:nvSpPr>
        <p:spPr/>
        <p:txBody>
          <a:bodyPr/>
          <a:lstStyle/>
          <a:p>
            <a:r>
              <a:rPr lang="en-US" dirty="0"/>
              <a:t>Smart connectivity is about giving you one central connection to all your assets however remote or dispersed they are, across one site or different sites.</a:t>
            </a:r>
            <a:br>
              <a:rPr lang="en-US" dirty="0"/>
            </a:br>
            <a:br>
              <a:rPr lang="en-US" dirty="0"/>
            </a:br>
            <a:r>
              <a:rPr lang="en-US" dirty="0"/>
              <a:t>You get Automated meter readings,     heating, air conditioning and hot tubs automatically switch off when a guest checks out .  Equipment monitoring such as water boosters, water storage tanks, pool filter pumps and heating plant and more!</a:t>
            </a:r>
            <a:br>
              <a:rPr lang="en-US" dirty="0"/>
            </a:br>
            <a:br>
              <a:rPr lang="en-US" dirty="0"/>
            </a:br>
            <a:r>
              <a:rPr lang="en-US" dirty="0"/>
              <a:t>skentel isn't selling you a technology. Instead we provide a service to save your time. Time for your team to do work that matters. Time for you to run a business instead of chasing meter readings and time because reports write themselves as the data flows automatically.</a:t>
            </a:r>
            <a:br>
              <a:rPr lang="en-US" dirty="0"/>
            </a:br>
            <a:br>
              <a:rPr lang="en-US" dirty="0"/>
            </a:br>
            <a:endParaRPr lang="en-US" dirty="0"/>
          </a:p>
          <a:p>
            <a:endParaRPr lang="en-GB" dirty="0"/>
          </a:p>
        </p:txBody>
      </p:sp>
      <p:sp>
        <p:nvSpPr>
          <p:cNvPr id="4" name="Slide Number Placeholder 3">
            <a:extLst>
              <a:ext uri="{FF2B5EF4-FFF2-40B4-BE49-F238E27FC236}">
                <a16:creationId xmlns:a16="http://schemas.microsoft.com/office/drawing/2014/main" id="{474C6C74-BEEB-9509-F906-D48E2A0585E0}"/>
              </a:ext>
            </a:extLst>
          </p:cNvPr>
          <p:cNvSpPr>
            <a:spLocks noGrp="1"/>
          </p:cNvSpPr>
          <p:nvPr>
            <p:ph type="sldNum" sz="quarter" idx="5"/>
          </p:nvPr>
        </p:nvSpPr>
        <p:spPr/>
        <p:txBody>
          <a:bodyPr/>
          <a:lstStyle/>
          <a:p>
            <a:fld id="{75C2EF9E-D4AF-9342-9E0F-E9C03A986018}" type="slidenum">
              <a:rPr lang="en-US" smtClean="0"/>
              <a:t>9</a:t>
            </a:fld>
            <a:endParaRPr lang="en-US"/>
          </a:p>
        </p:txBody>
      </p:sp>
    </p:spTree>
    <p:extLst>
      <p:ext uri="{BB962C8B-B14F-4D97-AF65-F5344CB8AC3E}">
        <p14:creationId xmlns:p14="http://schemas.microsoft.com/office/powerpoint/2010/main" val="2565197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geograph.org.uk/photo/4447088"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70AB-FCAC-8981-771B-C5C5A20BCEEE}"/>
              </a:ext>
            </a:extLst>
          </p:cNvPr>
          <p:cNvSpPr>
            <a:spLocks noGrp="1"/>
          </p:cNvSpPr>
          <p:nvPr>
            <p:ph type="ctrTitle" hasCustomPrompt="1"/>
          </p:nvPr>
        </p:nvSpPr>
        <p:spPr>
          <a:xfrm>
            <a:off x="838199" y="2250831"/>
            <a:ext cx="10515601" cy="1517040"/>
          </a:xfrm>
        </p:spPr>
        <p:txBody>
          <a:bodyPr anchor="b">
            <a:normAutofit/>
          </a:bodyPr>
          <a:lstStyle>
            <a:lvl1pPr algn="l">
              <a:defRPr sz="4800">
                <a:solidFill>
                  <a:srgbClr val="5DC332"/>
                </a:solidFill>
              </a:defRPr>
            </a:lvl1pPr>
          </a:lstStyle>
          <a:p>
            <a:r>
              <a:rPr lang="en-GB" dirty="0"/>
              <a:t>Master title</a:t>
            </a:r>
          </a:p>
        </p:txBody>
      </p:sp>
      <p:sp>
        <p:nvSpPr>
          <p:cNvPr id="3" name="Subtitle 2">
            <a:extLst>
              <a:ext uri="{FF2B5EF4-FFF2-40B4-BE49-F238E27FC236}">
                <a16:creationId xmlns:a16="http://schemas.microsoft.com/office/drawing/2014/main" id="{78B948B2-02EC-9662-4849-8E2471464DEC}"/>
              </a:ext>
            </a:extLst>
          </p:cNvPr>
          <p:cNvSpPr>
            <a:spLocks noGrp="1"/>
          </p:cNvSpPr>
          <p:nvPr>
            <p:ph type="subTitle" idx="1" hasCustomPrompt="1"/>
          </p:nvPr>
        </p:nvSpPr>
        <p:spPr>
          <a:xfrm>
            <a:off x="838199" y="3859946"/>
            <a:ext cx="10515601" cy="1655762"/>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pic>
        <p:nvPicPr>
          <p:cNvPr id="5" name="Graphic 4">
            <a:extLst>
              <a:ext uri="{FF2B5EF4-FFF2-40B4-BE49-F238E27FC236}">
                <a16:creationId xmlns:a16="http://schemas.microsoft.com/office/drawing/2014/main" id="{F73CEAD1-56C9-5377-05FF-296650EE89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9" y="721533"/>
            <a:ext cx="2557638" cy="760771"/>
          </a:xfrm>
          <a:prstGeom prst="rect">
            <a:avLst/>
          </a:prstGeom>
        </p:spPr>
      </p:pic>
    </p:spTree>
    <p:extLst>
      <p:ext uri="{BB962C8B-B14F-4D97-AF65-F5344CB8AC3E}">
        <p14:creationId xmlns:p14="http://schemas.microsoft.com/office/powerpoint/2010/main" val="3574484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0F9F-B806-C37D-4677-09A8B3A3A2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DFB2A2-8F47-5318-FFC2-BDE244412D28}"/>
              </a:ext>
            </a:extLst>
          </p:cNvPr>
          <p:cNvSpPr>
            <a:spLocks noGrp="1"/>
          </p:cNvSpPr>
          <p:nvPr>
            <p:ph type="body" idx="1"/>
          </p:nvPr>
        </p:nvSpPr>
        <p:spPr>
          <a:xfrm>
            <a:off x="839788" y="1681163"/>
            <a:ext cx="5157787" cy="823912"/>
          </a:xfrm>
        </p:spPr>
        <p:txBody>
          <a:bodyPr anchor="b"/>
          <a:lstStyle>
            <a:lvl1pPr marL="0" indent="0">
              <a:buNone/>
              <a:defRPr sz="2400" b="0">
                <a:solidFill>
                  <a:srgbClr val="5DC3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631BEE2-8043-DFBD-4870-E834D933711C}"/>
              </a:ext>
            </a:extLst>
          </p:cNvPr>
          <p:cNvSpPr>
            <a:spLocks noGrp="1"/>
          </p:cNvSpPr>
          <p:nvPr>
            <p:ph sz="half" idx="2"/>
          </p:nvPr>
        </p:nvSpPr>
        <p:spPr>
          <a:xfrm>
            <a:off x="839788" y="2505075"/>
            <a:ext cx="5157787" cy="3684588"/>
          </a:xfrm>
        </p:spPr>
        <p:txBody>
          <a:bodyPr/>
          <a:lstStyle>
            <a:lvl1pPr>
              <a:defRPr sz="2400"/>
            </a:lvl1pPr>
            <a:lvl2pPr>
              <a:defRPr sz="20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270A3DA0-FAEB-F424-A171-469C695C17F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5DC3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31E65B5-D4EA-2359-71C4-0421FDE7851C}"/>
              </a:ext>
            </a:extLst>
          </p:cNvPr>
          <p:cNvSpPr>
            <a:spLocks noGrp="1"/>
          </p:cNvSpPr>
          <p:nvPr>
            <p:ph sz="quarter" idx="4"/>
          </p:nvPr>
        </p:nvSpPr>
        <p:spPr>
          <a:xfrm>
            <a:off x="6172200" y="2505075"/>
            <a:ext cx="5183188" cy="3684588"/>
          </a:xfrm>
        </p:spPr>
        <p:txBody>
          <a:bodyPr/>
          <a:lstStyle>
            <a:lvl1pPr>
              <a:defRPr sz="2400"/>
            </a:lvl1pPr>
            <a:lvl2pPr>
              <a:defRPr sz="20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8">
            <a:extLst>
              <a:ext uri="{FF2B5EF4-FFF2-40B4-BE49-F238E27FC236}">
                <a16:creationId xmlns:a16="http://schemas.microsoft.com/office/drawing/2014/main" id="{CE58175A-FAFF-89CF-5B36-66E872C4E3A2}"/>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30545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EEED-7097-30CA-3861-B5B4FAA3D0A5}"/>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09384787-981F-7276-4138-1AF9042C5DE0}"/>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317163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131DDF-0479-DB1B-43B6-9C9B0D5B78DF}"/>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202348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F5130-DEBA-D8A3-9CC2-BBB8C1426CA8}"/>
              </a:ext>
            </a:extLst>
          </p:cNvPr>
          <p:cNvSpPr>
            <a:spLocks noGrp="1"/>
          </p:cNvSpPr>
          <p:nvPr>
            <p:ph type="title"/>
          </p:nvPr>
        </p:nvSpPr>
        <p:spPr>
          <a:xfrm>
            <a:off x="839788" y="457200"/>
            <a:ext cx="3932237" cy="1600200"/>
          </a:xfrm>
        </p:spPr>
        <p:txBody>
          <a:bodyPr anchor="b">
            <a:normAutofit/>
          </a:bodyPr>
          <a:lstStyle>
            <a:lvl1pPr>
              <a:defRPr sz="28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325319B-FF82-0AB5-EEE4-9402C217C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1713477-0139-12FB-14E3-6464BFC58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5939C8A3-45BD-55F3-0E6E-81BD8ED8661B}"/>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200357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17F3-4BDD-8DE1-8E66-2233685764D6}"/>
              </a:ext>
            </a:extLst>
          </p:cNvPr>
          <p:cNvSpPr>
            <a:spLocks noGrp="1"/>
          </p:cNvSpPr>
          <p:nvPr>
            <p:ph type="title"/>
          </p:nvPr>
        </p:nvSpPr>
        <p:spPr>
          <a:xfrm>
            <a:off x="839788" y="457200"/>
            <a:ext cx="3932237" cy="1600200"/>
          </a:xfrm>
        </p:spPr>
        <p:txBody>
          <a:bodyPr anchor="b">
            <a:normAutofit/>
          </a:bodyPr>
          <a:lstStyle>
            <a:lvl1pPr>
              <a:defRPr sz="28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3B5E5A52-123E-62F6-C6D1-C4B7CBE3D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37C299-BDAE-157D-C353-E032B0944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2FED13A-8D8B-5A00-27D0-FA9BFB63B998}"/>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22462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End_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70AB-FCAC-8981-771B-C5C5A20BCEEE}"/>
              </a:ext>
            </a:extLst>
          </p:cNvPr>
          <p:cNvSpPr>
            <a:spLocks noGrp="1"/>
          </p:cNvSpPr>
          <p:nvPr>
            <p:ph type="ctrTitle" hasCustomPrompt="1"/>
          </p:nvPr>
        </p:nvSpPr>
        <p:spPr>
          <a:xfrm>
            <a:off x="4533900" y="1729574"/>
            <a:ext cx="6819900" cy="1517040"/>
          </a:xfrm>
        </p:spPr>
        <p:txBody>
          <a:bodyPr anchor="b">
            <a:normAutofit/>
          </a:bodyPr>
          <a:lstStyle>
            <a:lvl1pPr algn="r">
              <a:defRPr sz="4800">
                <a:solidFill>
                  <a:srgbClr val="5DC332"/>
                </a:solidFill>
              </a:defRPr>
            </a:lvl1pPr>
          </a:lstStyle>
          <a:p>
            <a:r>
              <a:rPr lang="en-GB" dirty="0"/>
              <a:t>Thank you</a:t>
            </a:r>
          </a:p>
        </p:txBody>
      </p:sp>
      <p:sp>
        <p:nvSpPr>
          <p:cNvPr id="3" name="Subtitle 2">
            <a:extLst>
              <a:ext uri="{FF2B5EF4-FFF2-40B4-BE49-F238E27FC236}">
                <a16:creationId xmlns:a16="http://schemas.microsoft.com/office/drawing/2014/main" id="{78B948B2-02EC-9662-4849-8E2471464DEC}"/>
              </a:ext>
            </a:extLst>
          </p:cNvPr>
          <p:cNvSpPr>
            <a:spLocks noGrp="1"/>
          </p:cNvSpPr>
          <p:nvPr>
            <p:ph type="subTitle" idx="1" hasCustomPrompt="1"/>
          </p:nvPr>
        </p:nvSpPr>
        <p:spPr>
          <a:xfrm>
            <a:off x="4533900" y="3338689"/>
            <a:ext cx="6819900" cy="1655762"/>
          </a:xfrm>
        </p:spPr>
        <p:txBody>
          <a:bodyPr>
            <a:norm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Contact email/speaker info here</a:t>
            </a:r>
          </a:p>
        </p:txBody>
      </p:sp>
      <p:pic>
        <p:nvPicPr>
          <p:cNvPr id="4" name="Graphic 3">
            <a:extLst>
              <a:ext uri="{FF2B5EF4-FFF2-40B4-BE49-F238E27FC236}">
                <a16:creationId xmlns:a16="http://schemas.microsoft.com/office/drawing/2014/main" id="{06ABF93F-E960-BA47-9B5A-66050B2666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9" y="2742244"/>
            <a:ext cx="2557638" cy="760771"/>
          </a:xfrm>
          <a:prstGeom prst="rect">
            <a:avLst/>
          </a:prstGeom>
        </p:spPr>
      </p:pic>
    </p:spTree>
    <p:extLst>
      <p:ext uri="{BB962C8B-B14F-4D97-AF65-F5344CB8AC3E}">
        <p14:creationId xmlns:p14="http://schemas.microsoft.com/office/powerpoint/2010/main" val="347022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806C-4A2A-126E-16C6-ADF59137FD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30EDF0-5CFF-1EBE-EE34-AEE7CADC7D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71C0914-C562-8EE1-A62C-F5D6A70FA3A3}"/>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404429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 Numbered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806C-4A2A-126E-16C6-ADF59137FD09}"/>
              </a:ext>
            </a:extLst>
          </p:cNvPr>
          <p:cNvSpPr>
            <a:spLocks noGrp="1"/>
          </p:cNvSpPr>
          <p:nvPr>
            <p:ph type="title" hasCustomPrompt="1"/>
          </p:nvPr>
        </p:nvSpPr>
        <p:spPr/>
        <p:txBody>
          <a:bodyPr/>
          <a:lstStyle/>
          <a:p>
            <a:r>
              <a:rPr lang="en-GB" dirty="0"/>
              <a:t>Click to replace title</a:t>
            </a:r>
            <a:endParaRPr lang="en-US" dirty="0"/>
          </a:p>
        </p:txBody>
      </p:sp>
      <p:sp>
        <p:nvSpPr>
          <p:cNvPr id="3" name="Content Placeholder 2">
            <a:extLst>
              <a:ext uri="{FF2B5EF4-FFF2-40B4-BE49-F238E27FC236}">
                <a16:creationId xmlns:a16="http://schemas.microsoft.com/office/drawing/2014/main" id="{7230EDF0-5CFF-1EBE-EE34-AEE7CADC7D2E}"/>
              </a:ext>
            </a:extLst>
          </p:cNvPr>
          <p:cNvSpPr>
            <a:spLocks noGrp="1"/>
          </p:cNvSpPr>
          <p:nvPr>
            <p:ph idx="1" hasCustomPrompt="1"/>
          </p:nvPr>
        </p:nvSpPr>
        <p:spPr>
          <a:xfrm>
            <a:off x="1446028" y="1825625"/>
            <a:ext cx="9907772" cy="3972663"/>
          </a:xfrm>
        </p:spPr>
        <p:txBody>
          <a:bodyPr anchor="ctr"/>
          <a:lstStyle>
            <a:lvl1pPr marL="514350" marR="0" indent="-514350" algn="l" defTabSz="914400" rtl="0" eaLnBrk="1" fontAlgn="auto" latinLnBrk="0" hangingPunct="1">
              <a:lnSpc>
                <a:spcPct val="90000"/>
              </a:lnSpc>
              <a:spcBef>
                <a:spcPts val="1000"/>
              </a:spcBef>
              <a:spcAft>
                <a:spcPts val="0"/>
              </a:spcAft>
              <a:buClr>
                <a:srgbClr val="5DC332"/>
              </a:buClr>
              <a:buSzTx/>
              <a:buFont typeface="+mj-lt"/>
              <a:buAutoNum type="arabicPeriod"/>
              <a:tabLst/>
              <a:defRPr/>
            </a:lvl1pPr>
          </a:lstStyle>
          <a:p>
            <a:pPr lvl="0"/>
            <a:r>
              <a:rPr lang="en-US" dirty="0"/>
              <a:t>Click to replace content</a:t>
            </a:r>
          </a:p>
          <a:p>
            <a:pPr lvl="0"/>
            <a:r>
              <a:rPr lang="en-US" dirty="0"/>
              <a:t>Click to replace content</a:t>
            </a:r>
          </a:p>
          <a:p>
            <a:pPr marL="514350" marR="0" lvl="0" indent="-514350" algn="l" defTabSz="914400" rtl="0" eaLnBrk="1" fontAlgn="auto" latinLnBrk="0" hangingPunct="1">
              <a:lnSpc>
                <a:spcPct val="90000"/>
              </a:lnSpc>
              <a:spcBef>
                <a:spcPts val="1000"/>
              </a:spcBef>
              <a:spcAft>
                <a:spcPts val="0"/>
              </a:spcAft>
              <a:buClr>
                <a:srgbClr val="5DC332"/>
              </a:buClr>
              <a:buSzTx/>
              <a:buFont typeface="+mj-lt"/>
              <a:buAutoNum type="arabicPeriod"/>
              <a:tabLst/>
              <a:defRPr/>
            </a:pPr>
            <a:r>
              <a:rPr lang="en-US" dirty="0"/>
              <a:t>Click to replace content</a:t>
            </a:r>
          </a:p>
          <a:p>
            <a:pPr lvl="0"/>
            <a:endParaRPr lang="en-US" dirty="0"/>
          </a:p>
        </p:txBody>
      </p:sp>
      <p:sp>
        <p:nvSpPr>
          <p:cNvPr id="6" name="Slide Number Placeholder 5">
            <a:extLst>
              <a:ext uri="{FF2B5EF4-FFF2-40B4-BE49-F238E27FC236}">
                <a16:creationId xmlns:a16="http://schemas.microsoft.com/office/drawing/2014/main" id="{E71C0914-C562-8EE1-A62C-F5D6A70FA3A3}"/>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1916463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E3FFD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0CBC-A867-9CE3-D869-D09E619D4004}"/>
              </a:ext>
            </a:extLst>
          </p:cNvPr>
          <p:cNvSpPr>
            <a:spLocks noGrp="1"/>
          </p:cNvSpPr>
          <p:nvPr>
            <p:ph type="title"/>
          </p:nvPr>
        </p:nvSpPr>
        <p:spPr>
          <a:xfrm>
            <a:off x="838200" y="2743200"/>
            <a:ext cx="10515600" cy="790513"/>
          </a:xfrm>
        </p:spPr>
        <p:txBody>
          <a:bodyPr anchor="ctr">
            <a:normAutofit/>
          </a:bodyPr>
          <a:lstStyle>
            <a:lvl1pPr>
              <a:defRPr sz="4800">
                <a:solidFill>
                  <a:srgbClr val="5DC332"/>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6261B29-55B3-F3DB-B7D5-8BF64B604AEB}"/>
              </a:ext>
            </a:extLst>
          </p:cNvPr>
          <p:cNvSpPr>
            <a:spLocks noGrp="1"/>
          </p:cNvSpPr>
          <p:nvPr>
            <p:ph type="body" idx="1"/>
          </p:nvPr>
        </p:nvSpPr>
        <p:spPr>
          <a:xfrm>
            <a:off x="838200" y="3621515"/>
            <a:ext cx="10515600" cy="433875"/>
          </a:xfrm>
        </p:spPr>
        <p:txBody>
          <a:bodyPr>
            <a:normAutofit/>
          </a:bodyPr>
          <a:lstStyle>
            <a:lvl1pPr marL="0" indent="0">
              <a:buNone/>
              <a:defRPr sz="1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6" name="Slide Number Placeholder 5">
            <a:extLst>
              <a:ext uri="{FF2B5EF4-FFF2-40B4-BE49-F238E27FC236}">
                <a16:creationId xmlns:a16="http://schemas.microsoft.com/office/drawing/2014/main" id="{E63133D4-3590-9437-9971-E75DD8FF2AAC}"/>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279768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llout">
    <p:bg>
      <p:bgPr>
        <a:solidFill>
          <a:srgbClr val="F6FFF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CEF8BB-EDEF-5E7F-06EC-2F974EE02717}"/>
              </a:ext>
            </a:extLst>
          </p:cNvPr>
          <p:cNvSpPr>
            <a:spLocks noGrp="1"/>
          </p:cNvSpPr>
          <p:nvPr>
            <p:ph type="pic" sz="quarter" idx="13"/>
          </p:nvPr>
        </p:nvSpPr>
        <p:spPr>
          <a:xfrm>
            <a:off x="0" y="1"/>
            <a:ext cx="12192000" cy="6230678"/>
          </a:xfrm>
          <a:solidFill>
            <a:schemeClr val="tx1">
              <a:alpha val="26212"/>
            </a:schemeClr>
          </a:solidFill>
        </p:spPr>
        <p:txBody>
          <a:bodyPr/>
          <a:lstStyle/>
          <a:p>
            <a:endParaRPr lang="en-US"/>
          </a:p>
        </p:txBody>
      </p:sp>
      <p:sp>
        <p:nvSpPr>
          <p:cNvPr id="2" name="Title 1">
            <a:extLst>
              <a:ext uri="{FF2B5EF4-FFF2-40B4-BE49-F238E27FC236}">
                <a16:creationId xmlns:a16="http://schemas.microsoft.com/office/drawing/2014/main" id="{55E60CBC-A867-9CE3-D869-D09E619D4004}"/>
              </a:ext>
            </a:extLst>
          </p:cNvPr>
          <p:cNvSpPr>
            <a:spLocks noGrp="1"/>
          </p:cNvSpPr>
          <p:nvPr>
            <p:ph type="title" hasCustomPrompt="1"/>
          </p:nvPr>
        </p:nvSpPr>
        <p:spPr>
          <a:xfrm>
            <a:off x="838200" y="2222861"/>
            <a:ext cx="10515600" cy="1860188"/>
          </a:xfrm>
        </p:spPr>
        <p:txBody>
          <a:bodyPr anchor="ctr">
            <a:noAutofit/>
          </a:bodyPr>
          <a:lstStyle>
            <a:lvl1pPr algn="ctr">
              <a:defRPr sz="11500">
                <a:solidFill>
                  <a:schemeClr val="bg1"/>
                </a:solidFill>
              </a:defRPr>
            </a:lvl1pPr>
          </a:lstStyle>
          <a:p>
            <a:r>
              <a:rPr lang="en-GB" dirty="0"/>
              <a:t>Callout text</a:t>
            </a:r>
            <a:endParaRPr lang="en-US" dirty="0"/>
          </a:p>
        </p:txBody>
      </p:sp>
      <p:sp>
        <p:nvSpPr>
          <p:cNvPr id="6" name="Slide Number Placeholder 5">
            <a:extLst>
              <a:ext uri="{FF2B5EF4-FFF2-40B4-BE49-F238E27FC236}">
                <a16:creationId xmlns:a16="http://schemas.microsoft.com/office/drawing/2014/main" id="{E63133D4-3590-9437-9971-E75DD8FF2AAC}"/>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14397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llout">
    <p:bg>
      <p:bgPr>
        <a:solidFill>
          <a:srgbClr val="F6FFF2"/>
        </a:solidFill>
        <a:effectLst/>
      </p:bgPr>
    </p:bg>
    <p:spTree>
      <p:nvGrpSpPr>
        <p:cNvPr id="1" name=""/>
        <p:cNvGrpSpPr/>
        <p:nvPr/>
      </p:nvGrpSpPr>
      <p:grpSpPr>
        <a:xfrm>
          <a:off x="0" y="0"/>
          <a:ext cx="0" cy="0"/>
          <a:chOff x="0" y="0"/>
          <a:chExt cx="0" cy="0"/>
        </a:xfrm>
      </p:grpSpPr>
      <p:pic>
        <p:nvPicPr>
          <p:cNvPr id="7" name="Picture 6" descr="A group of mobile homes in a field&#10;&#10;AI-generated content may be incorrect.">
            <a:extLst>
              <a:ext uri="{FF2B5EF4-FFF2-40B4-BE49-F238E27FC236}">
                <a16:creationId xmlns:a16="http://schemas.microsoft.com/office/drawing/2014/main" id="{BA868557-1F19-B4D9-4ECB-967E3947DF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837473B0-CC2E-450A-ABE3-18F120FF3D39}">
                <a1611:picAttrSrcUrl xmlns:a1611="http://schemas.microsoft.com/office/drawing/2016/11/main" r:id="rId4"/>
              </a:ext>
            </a:extLst>
          </a:blip>
          <a:srcRect t="12582" b="1332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E60CBC-A867-9CE3-D869-D09E619D4004}"/>
              </a:ext>
            </a:extLst>
          </p:cNvPr>
          <p:cNvSpPr>
            <a:spLocks noGrp="1"/>
          </p:cNvSpPr>
          <p:nvPr>
            <p:ph type="title" hasCustomPrompt="1"/>
          </p:nvPr>
        </p:nvSpPr>
        <p:spPr>
          <a:xfrm>
            <a:off x="838200" y="2498906"/>
            <a:ext cx="10515600" cy="1860188"/>
          </a:xfrm>
        </p:spPr>
        <p:txBody>
          <a:bodyPr anchor="ctr">
            <a:noAutofit/>
          </a:bodyPr>
          <a:lstStyle>
            <a:lvl1pPr algn="ctr">
              <a:defRPr sz="11500">
                <a:solidFill>
                  <a:schemeClr val="bg1"/>
                </a:solidFill>
              </a:defRPr>
            </a:lvl1pPr>
          </a:lstStyle>
          <a:p>
            <a:r>
              <a:rPr lang="en-GB" dirty="0"/>
              <a:t>Callout text</a:t>
            </a:r>
            <a:endParaRPr lang="en-US" dirty="0"/>
          </a:p>
        </p:txBody>
      </p:sp>
    </p:spTree>
    <p:extLst>
      <p:ext uri="{BB962C8B-B14F-4D97-AF65-F5344CB8AC3E}">
        <p14:creationId xmlns:p14="http://schemas.microsoft.com/office/powerpoint/2010/main" val="11989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39D4-B5EB-28C3-40DD-05C3F3C810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29B7CC-C139-E388-60B3-5F288A1785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B9B9B6-86BD-BEB1-3FB8-C9A6E6068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6A42E63C-E0BC-B8D4-54F5-3A66E184575D}"/>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386456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Custom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A0DC627-F3DE-C318-79DE-CF909D0B0BED}"/>
              </a:ext>
            </a:extLst>
          </p:cNvPr>
          <p:cNvSpPr>
            <a:spLocks noGrp="1"/>
          </p:cNvSpPr>
          <p:nvPr>
            <p:ph type="pic" sz="quarter" idx="13"/>
          </p:nvPr>
        </p:nvSpPr>
        <p:spPr>
          <a:xfrm>
            <a:off x="6337300" y="-136181"/>
            <a:ext cx="5854700" cy="6363325"/>
          </a:xfrm>
          <a:custGeom>
            <a:avLst/>
            <a:gdLst>
              <a:gd name="connsiteX0" fmla="*/ 5638800 w 5854700"/>
              <a:gd name="connsiteY0" fmla="*/ 0 h 6424613"/>
              <a:gd name="connsiteX1" fmla="*/ 5854700 w 5854700"/>
              <a:gd name="connsiteY1" fmla="*/ 5459 h 6424613"/>
              <a:gd name="connsiteX2" fmla="*/ 5854700 w 5854700"/>
              <a:gd name="connsiteY2" fmla="*/ 6424613 h 6424613"/>
              <a:gd name="connsiteX3" fmla="*/ 55706 w 5854700"/>
              <a:gd name="connsiteY3" fmla="*/ 6424613 h 6424613"/>
              <a:gd name="connsiteX4" fmla="*/ 29113 w 5854700"/>
              <a:gd name="connsiteY4" fmla="*/ 6215335 h 6424613"/>
              <a:gd name="connsiteX5" fmla="*/ 0 w 5854700"/>
              <a:gd name="connsiteY5" fmla="*/ 5638800 h 6424613"/>
              <a:gd name="connsiteX6" fmla="*/ 5638800 w 5854700"/>
              <a:gd name="connsiteY6" fmla="*/ 0 h 642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00" h="6424613">
                <a:moveTo>
                  <a:pt x="5638800" y="0"/>
                </a:moveTo>
                <a:lnTo>
                  <a:pt x="5854700" y="5459"/>
                </a:lnTo>
                <a:lnTo>
                  <a:pt x="5854700" y="6424613"/>
                </a:lnTo>
                <a:lnTo>
                  <a:pt x="55706" y="6424613"/>
                </a:lnTo>
                <a:lnTo>
                  <a:pt x="29113" y="6215335"/>
                </a:lnTo>
                <a:cubicBezTo>
                  <a:pt x="9862" y="6025775"/>
                  <a:pt x="0" y="5833439"/>
                  <a:pt x="0" y="5638800"/>
                </a:cubicBezTo>
                <a:cubicBezTo>
                  <a:pt x="0" y="2524577"/>
                  <a:pt x="2524577" y="0"/>
                  <a:pt x="5638800"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752839D4-B5EB-28C3-40DD-05C3F3C810CF}"/>
              </a:ext>
            </a:extLst>
          </p:cNvPr>
          <p:cNvSpPr>
            <a:spLocks noGrp="1"/>
          </p:cNvSpPr>
          <p:nvPr>
            <p:ph type="title"/>
          </p:nvPr>
        </p:nvSpPr>
        <p:spPr>
          <a:xfrm>
            <a:off x="838200" y="365125"/>
            <a:ext cx="7137400"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29B7CC-C139-E388-60B3-5F288A1785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6A42E63C-E0BC-B8D4-54F5-3A66E184575D}"/>
              </a:ext>
            </a:extLst>
          </p:cNvPr>
          <p:cNvSpPr>
            <a:spLocks noGrp="1"/>
          </p:cNvSpPr>
          <p:nvPr>
            <p:ph type="sldNum" sz="quarter" idx="12"/>
          </p:nvPr>
        </p:nvSpPr>
        <p:spPr/>
        <p:txBody>
          <a:bodyPr/>
          <a:lstStyle/>
          <a:p>
            <a:fld id="{AA72D1D6-945E-334E-89FC-180B16B0D7B8}" type="slidenum">
              <a:rPr lang="en-US" smtClean="0"/>
              <a:t>‹#›</a:t>
            </a:fld>
            <a:endParaRPr lang="en-US"/>
          </a:p>
        </p:txBody>
      </p:sp>
    </p:spTree>
    <p:extLst>
      <p:ext uri="{BB962C8B-B14F-4D97-AF65-F5344CB8AC3E}">
        <p14:creationId xmlns:p14="http://schemas.microsoft.com/office/powerpoint/2010/main" val="690444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C4AAA5-C481-0600-642E-E899AAB473C6}"/>
              </a:ext>
            </a:extLst>
          </p:cNvPr>
          <p:cNvSpPr/>
          <p:nvPr userDrawn="1"/>
        </p:nvSpPr>
        <p:spPr>
          <a:xfrm>
            <a:off x="0" y="6237767"/>
            <a:ext cx="12192000" cy="620233"/>
          </a:xfrm>
          <a:prstGeom prst="rect">
            <a:avLst/>
          </a:prstGeom>
          <a:solidFill>
            <a:schemeClr val="accent1"/>
          </a:solidFill>
          <a:ln>
            <a:noFill/>
          </a:ln>
          <a:effectLst>
            <a:outerShdw blurRad="346556" dir="16200000" rotWithShape="0">
              <a:prstClr val="black">
                <a:alpha val="25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75F8370-91BD-327C-B601-E803125DA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D0C592C-B629-5C2D-D649-09CB869AC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8A41EC7B-BE45-6C84-B536-8E051689BBCF}"/>
              </a:ext>
            </a:extLst>
          </p:cNvPr>
          <p:cNvSpPr>
            <a:spLocks noGrp="1"/>
          </p:cNvSpPr>
          <p:nvPr>
            <p:ph type="sldNum" sz="quarter" idx="4"/>
          </p:nvPr>
        </p:nvSpPr>
        <p:spPr>
          <a:xfrm>
            <a:off x="8610600" y="6372232"/>
            <a:ext cx="2743200" cy="365125"/>
          </a:xfrm>
          <a:prstGeom prst="rect">
            <a:avLst/>
          </a:prstGeom>
        </p:spPr>
        <p:txBody>
          <a:bodyPr vert="horz" lIns="91440" tIns="45720" rIns="91440" bIns="45720" rtlCol="0" anchor="ctr"/>
          <a:lstStyle>
            <a:lvl1pPr algn="r">
              <a:defRPr sz="1200">
                <a:solidFill>
                  <a:schemeClr val="bg1"/>
                </a:solidFill>
                <a:latin typeface="Inter" panose="02000503000000020004" pitchFamily="2" charset="0"/>
                <a:ea typeface="Inter" panose="02000503000000020004" pitchFamily="2" charset="0"/>
              </a:defRPr>
            </a:lvl1pPr>
          </a:lstStyle>
          <a:p>
            <a:fld id="{AA72D1D6-945E-334E-89FC-180B16B0D7B8}" type="slidenum">
              <a:rPr lang="en-US" smtClean="0"/>
              <a:pPr/>
              <a:t>‹#›</a:t>
            </a:fld>
            <a:endParaRPr lang="en-US" dirty="0"/>
          </a:p>
        </p:txBody>
      </p:sp>
      <p:sp>
        <p:nvSpPr>
          <p:cNvPr id="10" name="Slide Number Placeholder 5">
            <a:extLst>
              <a:ext uri="{FF2B5EF4-FFF2-40B4-BE49-F238E27FC236}">
                <a16:creationId xmlns:a16="http://schemas.microsoft.com/office/drawing/2014/main" id="{57178A5C-F3B8-CF7D-E5A2-3E763BCB661F}"/>
              </a:ext>
            </a:extLst>
          </p:cNvPr>
          <p:cNvSpPr txBox="1">
            <a:spLocks/>
          </p:cNvSpPr>
          <p:nvPr userDrawn="1"/>
        </p:nvSpPr>
        <p:spPr>
          <a:xfrm>
            <a:off x="1635741" y="6372408"/>
            <a:ext cx="326231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Inter" panose="02000503000000020004" pitchFamily="2" charset="0"/>
                <a:ea typeface="Inter" panose="02000503000000020004"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dirty="0">
                <a:latin typeface="Inter Light" panose="02000503000000020004" pitchFamily="2" charset="0"/>
                <a:ea typeface="Inter Light" panose="02000503000000020004" pitchFamily="2" charset="0"/>
              </a:rPr>
              <a:t>Clever Connectivity for Sustainable Futures</a:t>
            </a:r>
          </a:p>
        </p:txBody>
      </p:sp>
      <p:pic>
        <p:nvPicPr>
          <p:cNvPr id="5" name="Graphic 4">
            <a:extLst>
              <a:ext uri="{FF2B5EF4-FFF2-40B4-BE49-F238E27FC236}">
                <a16:creationId xmlns:a16="http://schemas.microsoft.com/office/drawing/2014/main" id="{CFF38EAE-4EA0-4174-95C7-2639A1DDF28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8200" y="6434949"/>
            <a:ext cx="667845" cy="194867"/>
          </a:xfrm>
          <a:prstGeom prst="rect">
            <a:avLst/>
          </a:prstGeom>
        </p:spPr>
      </p:pic>
    </p:spTree>
    <p:extLst>
      <p:ext uri="{BB962C8B-B14F-4D97-AF65-F5344CB8AC3E}">
        <p14:creationId xmlns:p14="http://schemas.microsoft.com/office/powerpoint/2010/main" val="342573019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2" r:id="rId4"/>
    <p:sldLayoutId id="2147483651" r:id="rId5"/>
    <p:sldLayoutId id="2147483660" r:id="rId6"/>
    <p:sldLayoutId id="2147483661" r:id="rId7"/>
    <p:sldLayoutId id="2147483652" r:id="rId8"/>
    <p:sldLayoutId id="2147483659" r:id="rId9"/>
    <p:sldLayoutId id="2147483653" r:id="rId10"/>
    <p:sldLayoutId id="2147483654"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4400" b="0" i="0" kern="1200" spc="-150">
          <a:solidFill>
            <a:srgbClr val="5DC332"/>
          </a:solidFill>
          <a:latin typeface="Inter Light" panose="02000503000000020004" pitchFamily="2" charset="0"/>
          <a:ea typeface="Inter Light" panose="020005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Light" panose="02000503000000020004" pitchFamily="2" charset="0"/>
          <a:ea typeface="Inter Light"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29.jpe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26.jpe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1C8E-6D73-32D1-75AF-449C40EDD514}"/>
              </a:ext>
            </a:extLst>
          </p:cNvPr>
          <p:cNvSpPr>
            <a:spLocks noGrp="1"/>
          </p:cNvSpPr>
          <p:nvPr>
            <p:ph type="ctrTitle"/>
          </p:nvPr>
        </p:nvSpPr>
        <p:spPr/>
        <p:txBody>
          <a:bodyPr>
            <a:normAutofit fontScale="90000"/>
          </a:bodyPr>
          <a:lstStyle/>
          <a:p>
            <a:br>
              <a:rPr lang="en-GB" dirty="0"/>
            </a:br>
            <a:br>
              <a:rPr lang="en-GB" dirty="0"/>
            </a:br>
            <a:br>
              <a:rPr lang="en-GB" dirty="0"/>
            </a:br>
            <a:br>
              <a:rPr lang="en-GB" dirty="0"/>
            </a:br>
            <a:br>
              <a:rPr lang="en-GB" dirty="0"/>
            </a:br>
            <a:r>
              <a:rPr lang="en-GB" dirty="0">
                <a:solidFill>
                  <a:schemeClr val="tx1"/>
                </a:solidFill>
              </a:rPr>
              <a:t>How to Grow Your Business </a:t>
            </a:r>
            <a:br>
              <a:rPr lang="en-GB" dirty="0">
                <a:solidFill>
                  <a:schemeClr val="tx1"/>
                </a:solidFill>
              </a:rPr>
            </a:br>
            <a:r>
              <a:rPr lang="en-GB" dirty="0">
                <a:solidFill>
                  <a:schemeClr val="tx1"/>
                </a:solidFill>
              </a:rPr>
              <a:t>for the Climate-Conscious Consumer</a:t>
            </a:r>
          </a:p>
        </p:txBody>
      </p:sp>
      <p:sp>
        <p:nvSpPr>
          <p:cNvPr id="3" name="Subtitle 2">
            <a:extLst>
              <a:ext uri="{FF2B5EF4-FFF2-40B4-BE49-F238E27FC236}">
                <a16:creationId xmlns:a16="http://schemas.microsoft.com/office/drawing/2014/main" id="{E5E302DD-BF35-BC02-D397-988AE8EF2680}"/>
              </a:ext>
            </a:extLst>
          </p:cNvPr>
          <p:cNvSpPr>
            <a:spLocks noGrp="1"/>
          </p:cNvSpPr>
          <p:nvPr>
            <p:ph type="subTitle" idx="1"/>
          </p:nvPr>
        </p:nvSpPr>
        <p:spPr>
          <a:xfrm>
            <a:off x="838198" y="4671605"/>
            <a:ext cx="10515601" cy="1655762"/>
          </a:xfrm>
        </p:spPr>
        <p:txBody>
          <a:bodyPr/>
          <a:lstStyle/>
          <a:p>
            <a:endParaRPr lang="en-GB" sz="1800" dirty="0"/>
          </a:p>
          <a:p>
            <a:r>
              <a:rPr lang="en-GB" sz="2800" dirty="0"/>
              <a:t>Rob Cartwright, Founder/Managing Director</a:t>
            </a:r>
            <a:endParaRPr lang="en-US" sz="2800" dirty="0"/>
          </a:p>
        </p:txBody>
      </p:sp>
      <p:pic>
        <p:nvPicPr>
          <p:cNvPr id="6" name="Picture 5" descr="A group of people walking on a hill&#10;&#10;AI-generated content may be incorrect.">
            <a:extLst>
              <a:ext uri="{FF2B5EF4-FFF2-40B4-BE49-F238E27FC236}">
                <a16:creationId xmlns:a16="http://schemas.microsoft.com/office/drawing/2014/main" id="{19BB8148-993E-868E-4DB6-2E9165F1D63E}"/>
              </a:ext>
            </a:extLst>
          </p:cNvPr>
          <p:cNvPicPr>
            <a:picLocks noChangeAspect="1"/>
          </p:cNvPicPr>
          <p:nvPr/>
        </p:nvPicPr>
        <p:blipFill>
          <a:blip r:embed="rId3"/>
          <a:srcRect l="56370" r="11633" b="8889"/>
          <a:stretch>
            <a:fillRect/>
          </a:stretch>
        </p:blipFill>
        <p:spPr>
          <a:xfrm>
            <a:off x="8900160" y="0"/>
            <a:ext cx="3291840" cy="6248400"/>
          </a:xfrm>
          <a:prstGeom prst="rect">
            <a:avLst/>
          </a:prstGeom>
        </p:spPr>
      </p:pic>
    </p:spTree>
    <p:extLst>
      <p:ext uri="{BB962C8B-B14F-4D97-AF65-F5344CB8AC3E}">
        <p14:creationId xmlns:p14="http://schemas.microsoft.com/office/powerpoint/2010/main" val="418180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914D-2377-FCEC-707F-B0294AB18CD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79B23-2D80-A13A-33A1-DD52C7E5923E}"/>
              </a:ext>
            </a:extLst>
          </p:cNvPr>
          <p:cNvSpPr>
            <a:spLocks noGrp="1"/>
          </p:cNvSpPr>
          <p:nvPr>
            <p:ph type="sldNum" sz="quarter" idx="12"/>
          </p:nvPr>
        </p:nvSpPr>
        <p:spPr/>
        <p:txBody>
          <a:bodyPr/>
          <a:lstStyle/>
          <a:p>
            <a:fld id="{AA72D1D6-945E-334E-89FC-180B16B0D7B8}" type="slidenum">
              <a:rPr lang="en-US" smtClean="0"/>
              <a:t>10</a:t>
            </a:fld>
            <a:endParaRPr lang="en-US"/>
          </a:p>
        </p:txBody>
      </p:sp>
      <p:sp>
        <p:nvSpPr>
          <p:cNvPr id="11" name="Oval 4">
            <a:extLst>
              <a:ext uri="{FF2B5EF4-FFF2-40B4-BE49-F238E27FC236}">
                <a16:creationId xmlns:a16="http://schemas.microsoft.com/office/drawing/2014/main" id="{A43BBE33-4CDC-8CF4-B0CF-2AF82509D1E9}"/>
              </a:ext>
            </a:extLst>
          </p:cNvPr>
          <p:cNvSpPr txBox="1"/>
          <p:nvPr/>
        </p:nvSpPr>
        <p:spPr>
          <a:xfrm>
            <a:off x="8967708" y="2036136"/>
            <a:ext cx="713863" cy="667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p:txBody>
      </p:sp>
      <p:sp>
        <p:nvSpPr>
          <p:cNvPr id="12" name="Title 1">
            <a:extLst>
              <a:ext uri="{FF2B5EF4-FFF2-40B4-BE49-F238E27FC236}">
                <a16:creationId xmlns:a16="http://schemas.microsoft.com/office/drawing/2014/main" id="{74A89536-15E3-38FC-A0F5-EABB0A441D34}"/>
              </a:ext>
            </a:extLst>
          </p:cNvPr>
          <p:cNvSpPr>
            <a:spLocks noGrp="1"/>
          </p:cNvSpPr>
          <p:nvPr>
            <p:ph type="body" sz="half" idx="2"/>
          </p:nvPr>
        </p:nvSpPr>
        <p:spPr>
          <a:xfrm>
            <a:off x="0" y="1"/>
            <a:ext cx="5213350" cy="6484880"/>
          </a:xfrm>
        </p:spPr>
        <p:txBody>
          <a:bodyPr>
            <a:normAutofit/>
          </a:bodyPr>
          <a:lstStyle/>
          <a:p>
            <a:pPr algn="ctr"/>
            <a:r>
              <a:rPr lang="en-GB" sz="4400" spc="-150" dirty="0">
                <a:solidFill>
                  <a:schemeClr val="bg1"/>
                </a:solidFill>
                <a:latin typeface="Inter Light" panose="02000503000000020004" pitchFamily="2" charset="0"/>
                <a:cs typeface="+mj-cs"/>
              </a:rPr>
              <a:t>.</a:t>
            </a:r>
          </a:p>
          <a:p>
            <a:pPr algn="ctr"/>
            <a:endParaRPr lang="en-GB" sz="4400" spc="-150" dirty="0">
              <a:solidFill>
                <a:srgbClr val="5DC332"/>
              </a:solidFill>
              <a:latin typeface="Inter Light" panose="02000503000000020004" pitchFamily="2" charset="0"/>
              <a:cs typeface="+mj-cs"/>
            </a:endParaRPr>
          </a:p>
        </p:txBody>
      </p:sp>
      <p:sp>
        <p:nvSpPr>
          <p:cNvPr id="13" name="Title 1">
            <a:extLst>
              <a:ext uri="{FF2B5EF4-FFF2-40B4-BE49-F238E27FC236}">
                <a16:creationId xmlns:a16="http://schemas.microsoft.com/office/drawing/2014/main" id="{F29E985C-89FE-8815-A0FA-B4F48EA8DD17}"/>
              </a:ext>
            </a:extLst>
          </p:cNvPr>
          <p:cNvSpPr txBox="1">
            <a:spLocks/>
          </p:cNvSpPr>
          <p:nvPr/>
        </p:nvSpPr>
        <p:spPr>
          <a:xfrm>
            <a:off x="-834984" y="220605"/>
            <a:ext cx="6883315" cy="815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pPr algn="ctr"/>
            <a:r>
              <a:rPr lang="en-GB" sz="4400" dirty="0"/>
              <a:t>Your control centre</a:t>
            </a:r>
          </a:p>
        </p:txBody>
      </p:sp>
      <p:sp>
        <p:nvSpPr>
          <p:cNvPr id="17" name="Rectangle 1">
            <a:extLst>
              <a:ext uri="{FF2B5EF4-FFF2-40B4-BE49-F238E27FC236}">
                <a16:creationId xmlns:a16="http://schemas.microsoft.com/office/drawing/2014/main" id="{F16DD5E7-3BFC-DE7A-D679-381211876C5B}"/>
              </a:ext>
            </a:extLst>
          </p:cNvPr>
          <p:cNvSpPr>
            <a:spLocks noChangeArrowheads="1"/>
          </p:cNvSpPr>
          <p:nvPr/>
        </p:nvSpPr>
        <p:spPr bwMode="auto">
          <a:xfrm>
            <a:off x="6313251" y="3339690"/>
            <a:ext cx="45005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2">
            <a:extLst>
              <a:ext uri="{FF2B5EF4-FFF2-40B4-BE49-F238E27FC236}">
                <a16:creationId xmlns:a16="http://schemas.microsoft.com/office/drawing/2014/main" id="{746E5B26-E79E-2F90-82D0-9C7971F61DF9}"/>
              </a:ext>
            </a:extLst>
          </p:cNvPr>
          <p:cNvSpPr>
            <a:spLocks noChangeArrowheads="1"/>
          </p:cNvSpPr>
          <p:nvPr/>
        </p:nvSpPr>
        <p:spPr bwMode="auto">
          <a:xfrm>
            <a:off x="6156476" y="873692"/>
            <a:ext cx="4769319"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1200"/>
              </a:spcAft>
              <a:buClrTx/>
              <a:buSzTx/>
              <a:buFontTx/>
              <a:buNone/>
              <a:tabLst/>
            </a:pPr>
            <a:endParaRPr lang="en-US" altLang="en-US" sz="2300" dirty="0">
              <a:solidFill>
                <a:prstClr val="black"/>
              </a:solidFill>
              <a:latin typeface="Aptos" panose="02110004020202020204"/>
            </a:endParaRPr>
          </a:p>
          <a:p>
            <a:pPr marL="0" marR="0" lvl="0" indent="0" algn="l" defTabSz="914400" rtl="0" eaLnBrk="0" fontAlgn="base" latinLnBrk="0" hangingPunct="0">
              <a:lnSpc>
                <a:spcPct val="100000"/>
              </a:lnSpc>
              <a:spcBef>
                <a:spcPct val="0"/>
              </a:spcBef>
              <a:spcAft>
                <a:spcPts val="1200"/>
              </a:spcAft>
              <a:buClrTx/>
              <a:buSzTx/>
              <a:buFontTx/>
              <a:buChar char="•"/>
              <a:tabLst/>
            </a:pPr>
            <a:r>
              <a:rPr lang="en-US" altLang="en-US" sz="2300" dirty="0">
                <a:solidFill>
                  <a:prstClr val="black"/>
                </a:solidFill>
                <a:latin typeface="Aptos" panose="02110004020202020204"/>
              </a:rPr>
              <a:t> </a:t>
            </a:r>
            <a:r>
              <a:rPr lang="en-US" altLang="en-US" sz="2300" dirty="0">
                <a:solidFill>
                  <a:prstClr val="black"/>
                </a:solidFill>
                <a:latin typeface="Inter" panose="02000503000000020004"/>
              </a:rPr>
              <a:t>A cloud-based dashboard</a:t>
            </a:r>
          </a:p>
          <a:p>
            <a:pPr eaLnBrk="0" fontAlgn="base" hangingPunct="0">
              <a:spcBef>
                <a:spcPct val="0"/>
              </a:spcBef>
              <a:spcAft>
                <a:spcPts val="1200"/>
              </a:spcAft>
              <a:buFontTx/>
              <a:buChar char="•"/>
            </a:pPr>
            <a:r>
              <a:rPr lang="en-US" altLang="en-US" sz="2300" dirty="0">
                <a:solidFill>
                  <a:prstClr val="black"/>
                </a:solidFill>
                <a:latin typeface="Inter" panose="02000503000000020004"/>
              </a:rPr>
              <a:t> Bespoke reports</a:t>
            </a:r>
          </a:p>
          <a:p>
            <a:pPr marL="0" marR="0" lvl="0" indent="0" algn="l" defTabSz="914400" rtl="0" eaLnBrk="0" fontAlgn="base" latinLnBrk="0" hangingPunct="0">
              <a:lnSpc>
                <a:spcPct val="100000"/>
              </a:lnSpc>
              <a:spcBef>
                <a:spcPct val="0"/>
              </a:spcBef>
              <a:spcAft>
                <a:spcPts val="1200"/>
              </a:spcAft>
              <a:buClrTx/>
              <a:buSzTx/>
              <a:buFontTx/>
              <a:buChar char="•"/>
              <a:tabLst/>
            </a:pPr>
            <a:r>
              <a:rPr lang="en-US" altLang="en-US" sz="2300" dirty="0">
                <a:solidFill>
                  <a:prstClr val="black"/>
                </a:solidFill>
                <a:latin typeface="Inter" panose="02000503000000020004"/>
              </a:rPr>
              <a:t> Live and historical data</a:t>
            </a:r>
          </a:p>
          <a:p>
            <a:pPr eaLnBrk="0" fontAlgn="base" hangingPunct="0">
              <a:spcBef>
                <a:spcPct val="0"/>
              </a:spcBef>
              <a:spcAft>
                <a:spcPts val="1200"/>
              </a:spcAft>
              <a:buFontTx/>
              <a:buChar char="•"/>
            </a:pPr>
            <a:r>
              <a:rPr lang="en-US" altLang="en-US" sz="2300" dirty="0">
                <a:solidFill>
                  <a:prstClr val="black"/>
                </a:solidFill>
                <a:latin typeface="Inter" panose="02000503000000020004"/>
              </a:rPr>
              <a:t> Access anywhere, anytime </a:t>
            </a:r>
          </a:p>
          <a:p>
            <a:pPr lvl="0" eaLnBrk="0" fontAlgn="base" hangingPunct="0">
              <a:spcBef>
                <a:spcPct val="0"/>
              </a:spcBef>
              <a:spcAft>
                <a:spcPts val="1200"/>
              </a:spcAft>
              <a:buFontTx/>
              <a:buChar char="•"/>
            </a:pPr>
            <a:r>
              <a:rPr lang="en-US" altLang="en-US" sz="2300" dirty="0">
                <a:solidFill>
                  <a:prstClr val="black"/>
                </a:solidFill>
                <a:latin typeface="Inter" panose="02000503000000020004"/>
              </a:rPr>
              <a:t> Secure &amp; compliant</a:t>
            </a:r>
          </a:p>
          <a:p>
            <a:pPr marL="0" marR="0" lvl="0" indent="0" algn="l" defTabSz="914400" rtl="0" eaLnBrk="0" fontAlgn="base" latinLnBrk="0" hangingPunct="0">
              <a:lnSpc>
                <a:spcPct val="100000"/>
              </a:lnSpc>
              <a:spcBef>
                <a:spcPct val="0"/>
              </a:spcBef>
              <a:spcAft>
                <a:spcPts val="1200"/>
              </a:spcAft>
              <a:buClrTx/>
              <a:buSzTx/>
              <a:buFontTx/>
              <a:buChar char="•"/>
              <a:tabLst/>
            </a:pPr>
            <a:r>
              <a:rPr lang="en-US" altLang="en-US" sz="2300" dirty="0">
                <a:solidFill>
                  <a:prstClr val="black"/>
                </a:solidFill>
                <a:latin typeface="Inter" panose="02000503000000020004"/>
              </a:rPr>
              <a:t> Alerts before equipment fails </a:t>
            </a:r>
          </a:p>
          <a:p>
            <a:pPr marL="0" marR="0" lvl="0" indent="0" algn="l" defTabSz="914400" rtl="0" eaLnBrk="0" fontAlgn="base" latinLnBrk="0" hangingPunct="0">
              <a:lnSpc>
                <a:spcPct val="100000"/>
              </a:lnSpc>
              <a:spcBef>
                <a:spcPct val="0"/>
              </a:spcBef>
              <a:spcAft>
                <a:spcPts val="1200"/>
              </a:spcAft>
              <a:buClrTx/>
              <a:buSzTx/>
              <a:buFontTx/>
              <a:buChar char="•"/>
              <a:tabLst/>
            </a:pPr>
            <a:r>
              <a:rPr lang="en-US" altLang="en-US" sz="2300" dirty="0">
                <a:solidFill>
                  <a:prstClr val="black"/>
                </a:solidFill>
                <a:latin typeface="Inter" panose="02000503000000020004"/>
              </a:rPr>
              <a:t> Automated controls</a:t>
            </a:r>
          </a:p>
          <a:p>
            <a:pPr marL="0" marR="0" lvl="0" indent="0" algn="l" defTabSz="914400" rtl="0" eaLnBrk="0" fontAlgn="base" latinLnBrk="0" hangingPunct="0">
              <a:lnSpc>
                <a:spcPct val="100000"/>
              </a:lnSpc>
              <a:spcBef>
                <a:spcPct val="0"/>
              </a:spcBef>
              <a:spcAft>
                <a:spcPts val="1200"/>
              </a:spcAft>
              <a:buClrTx/>
              <a:buSzTx/>
              <a:buFontTx/>
              <a:buChar char="•"/>
              <a:tabLst/>
            </a:pPr>
            <a:r>
              <a:rPr lang="en-US" altLang="en-US" sz="2300" dirty="0">
                <a:solidFill>
                  <a:prstClr val="black"/>
                </a:solidFill>
                <a:latin typeface="Inter" panose="02000503000000020004"/>
              </a:rPr>
              <a:t> Booking system integration available</a:t>
            </a:r>
          </a:p>
        </p:txBody>
      </p:sp>
      <p:sp>
        <p:nvSpPr>
          <p:cNvPr id="2" name="Rectangle 1">
            <a:extLst>
              <a:ext uri="{FF2B5EF4-FFF2-40B4-BE49-F238E27FC236}">
                <a16:creationId xmlns:a16="http://schemas.microsoft.com/office/drawing/2014/main" id="{79C2FFC6-4C09-BD85-8565-32A648E60466}"/>
              </a:ext>
            </a:extLst>
          </p:cNvPr>
          <p:cNvSpPr/>
          <p:nvPr/>
        </p:nvSpPr>
        <p:spPr>
          <a:xfrm>
            <a:off x="706582" y="1475383"/>
            <a:ext cx="5091544" cy="39072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 shot of a computer&#10;&#10;AI-generated content may be incorrect.">
            <a:extLst>
              <a:ext uri="{FF2B5EF4-FFF2-40B4-BE49-F238E27FC236}">
                <a16:creationId xmlns:a16="http://schemas.microsoft.com/office/drawing/2014/main" id="{8FD72A05-1C9A-CEF6-5987-2A942F7134C4}"/>
              </a:ext>
            </a:extLst>
          </p:cNvPr>
          <p:cNvPicPr>
            <a:picLocks noChangeAspect="1"/>
          </p:cNvPicPr>
          <p:nvPr/>
        </p:nvPicPr>
        <p:blipFill>
          <a:blip r:embed="rId3"/>
          <a:srcRect l="8126" t="22576" r="13492" b="28031"/>
          <a:stretch>
            <a:fillRect/>
          </a:stretch>
        </p:blipFill>
        <p:spPr>
          <a:xfrm>
            <a:off x="904486" y="1792667"/>
            <a:ext cx="4601252" cy="2899547"/>
          </a:xfrm>
          <a:prstGeom prst="rect">
            <a:avLst/>
          </a:prstGeom>
        </p:spPr>
      </p:pic>
    </p:spTree>
    <p:extLst>
      <p:ext uri="{BB962C8B-B14F-4D97-AF65-F5344CB8AC3E}">
        <p14:creationId xmlns:p14="http://schemas.microsoft.com/office/powerpoint/2010/main" val="175551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DBAF4-B03D-D065-2A54-14C4B6E352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C04F1C-96C0-9FC2-5E06-84B7D20431F5}"/>
              </a:ext>
            </a:extLst>
          </p:cNvPr>
          <p:cNvSpPr>
            <a:spLocks noGrp="1"/>
          </p:cNvSpPr>
          <p:nvPr>
            <p:ph type="body" sz="half" idx="2"/>
          </p:nvPr>
        </p:nvSpPr>
        <p:spPr>
          <a:xfrm>
            <a:off x="878777" y="1726400"/>
            <a:ext cx="4117766" cy="3819526"/>
          </a:xfrm>
        </p:spPr>
        <p:txBody>
          <a:bodyPr>
            <a:normAutofit/>
          </a:bodyPr>
          <a:lstStyle/>
          <a:p>
            <a:pPr>
              <a:spcAft>
                <a:spcPts val="600"/>
              </a:spcAft>
            </a:pPr>
            <a:r>
              <a:rPr lang="en-US" sz="2300" dirty="0"/>
              <a:t>Achievements</a:t>
            </a:r>
            <a:endParaRPr lang="en-GB" sz="2300" dirty="0">
              <a:latin typeface="Inter" panose="02000503000000020004"/>
            </a:endParaRPr>
          </a:p>
        </p:txBody>
      </p:sp>
      <p:sp>
        <p:nvSpPr>
          <p:cNvPr id="5" name="Slide Number Placeholder 4">
            <a:extLst>
              <a:ext uri="{FF2B5EF4-FFF2-40B4-BE49-F238E27FC236}">
                <a16:creationId xmlns:a16="http://schemas.microsoft.com/office/drawing/2014/main" id="{9DF29E28-FFE8-4F0A-3518-B36056CB6D06}"/>
              </a:ext>
            </a:extLst>
          </p:cNvPr>
          <p:cNvSpPr>
            <a:spLocks noGrp="1"/>
          </p:cNvSpPr>
          <p:nvPr>
            <p:ph type="sldNum" sz="quarter" idx="12"/>
          </p:nvPr>
        </p:nvSpPr>
        <p:spPr/>
        <p:txBody>
          <a:bodyPr/>
          <a:lstStyle/>
          <a:p>
            <a:fld id="{AA72D1D6-945E-334E-89FC-180B16B0D7B8}" type="slidenum">
              <a:rPr lang="en-US" smtClean="0"/>
              <a:t>11</a:t>
            </a:fld>
            <a:endParaRPr lang="en-US"/>
          </a:p>
        </p:txBody>
      </p:sp>
      <p:sp>
        <p:nvSpPr>
          <p:cNvPr id="22" name="Title 1">
            <a:extLst>
              <a:ext uri="{FF2B5EF4-FFF2-40B4-BE49-F238E27FC236}">
                <a16:creationId xmlns:a16="http://schemas.microsoft.com/office/drawing/2014/main" id="{2324A0B7-E528-9102-62FA-05EBD3A8DD53}"/>
              </a:ext>
            </a:extLst>
          </p:cNvPr>
          <p:cNvSpPr txBox="1">
            <a:spLocks/>
          </p:cNvSpPr>
          <p:nvPr/>
        </p:nvSpPr>
        <p:spPr>
          <a:xfrm>
            <a:off x="676603" y="250596"/>
            <a:ext cx="9468883" cy="81642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r>
              <a:rPr lang="en-GB" sz="4400" dirty="0"/>
              <a:t> </a:t>
            </a:r>
            <a:r>
              <a:rPr lang="en-GB" sz="4500" dirty="0"/>
              <a:t>Turn your achievements, in Marketing gold </a:t>
            </a:r>
            <a:endParaRPr lang="en-GB" sz="4400" dirty="0"/>
          </a:p>
        </p:txBody>
      </p:sp>
      <p:sp>
        <p:nvSpPr>
          <p:cNvPr id="6" name="TextBox 5">
            <a:extLst>
              <a:ext uri="{FF2B5EF4-FFF2-40B4-BE49-F238E27FC236}">
                <a16:creationId xmlns:a16="http://schemas.microsoft.com/office/drawing/2014/main" id="{07C2D872-4035-EE1A-E8CC-A62E56A4D1A7}"/>
              </a:ext>
            </a:extLst>
          </p:cNvPr>
          <p:cNvSpPr txBox="1"/>
          <p:nvPr/>
        </p:nvSpPr>
        <p:spPr>
          <a:xfrm>
            <a:off x="1012372" y="2482001"/>
            <a:ext cx="6444342" cy="2139047"/>
          </a:xfrm>
          <a:prstGeom prst="rect">
            <a:avLst/>
          </a:prstGeom>
          <a:noFill/>
        </p:spPr>
        <p:txBody>
          <a:bodyPr wrap="square">
            <a:spAutoFit/>
          </a:bodyPr>
          <a:lstStyle/>
          <a:p>
            <a:r>
              <a:rPr lang="en-GB" sz="2300" dirty="0">
                <a:latin typeface="Inter" panose="02000503000000020004"/>
              </a:rPr>
              <a:t>🏆 Improved ESG status</a:t>
            </a:r>
          </a:p>
          <a:p>
            <a:endParaRPr lang="en-GB" sz="2300" dirty="0">
              <a:latin typeface="Inter" panose="02000503000000020004"/>
            </a:endParaRPr>
          </a:p>
          <a:p>
            <a:r>
              <a:rPr lang="en-GB" sz="2300" dirty="0">
                <a:latin typeface="Inter" panose="02000503000000020004"/>
              </a:rPr>
              <a:t>✅ Green Tourism compliance</a:t>
            </a:r>
          </a:p>
          <a:p>
            <a:endParaRPr lang="en-GB" sz="2300" dirty="0">
              <a:latin typeface="Inter" panose="02000503000000020004"/>
            </a:endParaRPr>
          </a:p>
          <a:p>
            <a:r>
              <a:rPr lang="en-GB" sz="2300" dirty="0">
                <a:latin typeface="Inter" panose="02000503000000020004"/>
              </a:rPr>
              <a:t>📊 Measurable achievements</a:t>
            </a:r>
          </a:p>
          <a:p>
            <a:pPr>
              <a:buNone/>
            </a:pPr>
            <a:endParaRPr lang="en-GB" dirty="0"/>
          </a:p>
        </p:txBody>
      </p:sp>
      <p:sp>
        <p:nvSpPr>
          <p:cNvPr id="9" name="TextBox 8">
            <a:extLst>
              <a:ext uri="{FF2B5EF4-FFF2-40B4-BE49-F238E27FC236}">
                <a16:creationId xmlns:a16="http://schemas.microsoft.com/office/drawing/2014/main" id="{E1A8119A-7F7C-1D10-199D-F5298D3FB0E2}"/>
              </a:ext>
            </a:extLst>
          </p:cNvPr>
          <p:cNvSpPr txBox="1"/>
          <p:nvPr/>
        </p:nvSpPr>
        <p:spPr>
          <a:xfrm>
            <a:off x="5944591" y="1436259"/>
            <a:ext cx="6444342" cy="1077218"/>
          </a:xfrm>
          <a:prstGeom prst="rect">
            <a:avLst/>
          </a:prstGeom>
          <a:noFill/>
        </p:spPr>
        <p:txBody>
          <a:bodyPr wrap="square">
            <a:spAutoFit/>
          </a:bodyPr>
          <a:lstStyle/>
          <a:p>
            <a:endParaRPr lang="en-GB" dirty="0"/>
          </a:p>
          <a:p>
            <a:r>
              <a:rPr lang="en-GB" sz="2300" dirty="0">
                <a:latin typeface="Inter" panose="02000503000000020004"/>
              </a:rPr>
              <a:t>Marketing:</a:t>
            </a:r>
          </a:p>
          <a:p>
            <a:endParaRPr lang="en-GB" sz="2300" dirty="0">
              <a:latin typeface="Inter" panose="02000503000000020004"/>
            </a:endParaRPr>
          </a:p>
        </p:txBody>
      </p:sp>
      <p:sp>
        <p:nvSpPr>
          <p:cNvPr id="10" name="Speech Bubble: Oval 9">
            <a:extLst>
              <a:ext uri="{FF2B5EF4-FFF2-40B4-BE49-F238E27FC236}">
                <a16:creationId xmlns:a16="http://schemas.microsoft.com/office/drawing/2014/main" id="{B6707532-EF6A-CAF8-0AB6-398C26A75BC5}"/>
              </a:ext>
            </a:extLst>
          </p:cNvPr>
          <p:cNvSpPr/>
          <p:nvPr/>
        </p:nvSpPr>
        <p:spPr>
          <a:xfrm>
            <a:off x="6473536" y="3611073"/>
            <a:ext cx="2561608" cy="143219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Fewer miles travelled to reduce our carbon footprint</a:t>
            </a:r>
          </a:p>
        </p:txBody>
      </p:sp>
      <p:sp>
        <p:nvSpPr>
          <p:cNvPr id="11" name="Speech Bubble: Oval 10">
            <a:extLst>
              <a:ext uri="{FF2B5EF4-FFF2-40B4-BE49-F238E27FC236}">
                <a16:creationId xmlns:a16="http://schemas.microsoft.com/office/drawing/2014/main" id="{89A82AAE-DAE5-CC63-13EB-BCC91FF8D79A}"/>
              </a:ext>
            </a:extLst>
          </p:cNvPr>
          <p:cNvSpPr/>
          <p:nvPr/>
        </p:nvSpPr>
        <p:spPr>
          <a:xfrm>
            <a:off x="5987145" y="2382763"/>
            <a:ext cx="2416628" cy="978820"/>
          </a:xfrm>
          <a:prstGeom prst="wedgeEllipseCallout">
            <a:avLst>
              <a:gd name="adj1" fmla="val -32938"/>
              <a:gd name="adj2" fmla="val 625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30% reduction in energy waste</a:t>
            </a:r>
          </a:p>
        </p:txBody>
      </p:sp>
      <p:sp>
        <p:nvSpPr>
          <p:cNvPr id="12" name="Speech Bubble: Oval 11">
            <a:extLst>
              <a:ext uri="{FF2B5EF4-FFF2-40B4-BE49-F238E27FC236}">
                <a16:creationId xmlns:a16="http://schemas.microsoft.com/office/drawing/2014/main" id="{4B780AD5-226E-4576-B1E9-CE1DE6138EF8}"/>
              </a:ext>
            </a:extLst>
          </p:cNvPr>
          <p:cNvSpPr/>
          <p:nvPr/>
        </p:nvSpPr>
        <p:spPr>
          <a:xfrm>
            <a:off x="8763000" y="2119329"/>
            <a:ext cx="2416628" cy="1432195"/>
          </a:xfrm>
          <a:prstGeom prst="wedgeEllipseCallout">
            <a:avLst>
              <a:gd name="adj1" fmla="val -32938"/>
              <a:gd name="adj2" fmla="val 625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Hot tub automatically switched on ready for your arrival</a:t>
            </a:r>
          </a:p>
        </p:txBody>
      </p:sp>
      <p:sp>
        <p:nvSpPr>
          <p:cNvPr id="13" name="Speech Bubble: Oval 12">
            <a:extLst>
              <a:ext uri="{FF2B5EF4-FFF2-40B4-BE49-F238E27FC236}">
                <a16:creationId xmlns:a16="http://schemas.microsoft.com/office/drawing/2014/main" id="{BA035B30-8073-83CB-5841-96FBFF2339B6}"/>
              </a:ext>
            </a:extLst>
          </p:cNvPr>
          <p:cNvSpPr/>
          <p:nvPr/>
        </p:nvSpPr>
        <p:spPr>
          <a:xfrm>
            <a:off x="9721143" y="3695985"/>
            <a:ext cx="2049325" cy="1533387"/>
          </a:xfrm>
          <a:prstGeom prst="wedgeEllipseCallout">
            <a:avLst>
              <a:gd name="adj1" fmla="val -32938"/>
              <a:gd name="adj2" fmla="val 6250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Smart systems to prevent equipment failures</a:t>
            </a:r>
          </a:p>
        </p:txBody>
      </p:sp>
    </p:spTree>
    <p:extLst>
      <p:ext uri="{BB962C8B-B14F-4D97-AF65-F5344CB8AC3E}">
        <p14:creationId xmlns:p14="http://schemas.microsoft.com/office/powerpoint/2010/main" val="318640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57DF-5FB3-4809-9B18-DC5F4F7B76F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CE9D276-C947-3C61-62E2-F78B26CDC6F4}"/>
              </a:ext>
            </a:extLst>
          </p:cNvPr>
          <p:cNvPicPr>
            <a:picLocks noChangeAspect="1"/>
          </p:cNvPicPr>
          <p:nvPr/>
        </p:nvPicPr>
        <p:blipFill>
          <a:blip r:embed="rId3"/>
          <a:stretch>
            <a:fillRect/>
          </a:stretch>
        </p:blipFill>
        <p:spPr>
          <a:xfrm>
            <a:off x="0" y="3549"/>
            <a:ext cx="5317959" cy="2988255"/>
          </a:xfrm>
          <a:prstGeom prst="rect">
            <a:avLst/>
          </a:prstGeom>
        </p:spPr>
      </p:pic>
      <p:sp>
        <p:nvSpPr>
          <p:cNvPr id="22" name="Rectangle 21">
            <a:extLst>
              <a:ext uri="{FF2B5EF4-FFF2-40B4-BE49-F238E27FC236}">
                <a16:creationId xmlns:a16="http://schemas.microsoft.com/office/drawing/2014/main" id="{CC867F87-733E-270E-C600-EABEB4437716}"/>
              </a:ext>
            </a:extLst>
          </p:cNvPr>
          <p:cNvSpPr/>
          <p:nvPr/>
        </p:nvSpPr>
        <p:spPr>
          <a:xfrm>
            <a:off x="3262852" y="2211284"/>
            <a:ext cx="2055108" cy="4048002"/>
          </a:xfrm>
          <a:prstGeom prst="rect">
            <a:avLst/>
          </a:prstGeom>
          <a:solidFill>
            <a:srgbClr val="E3FFD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19559BC2-E710-08E9-8E16-FF2CCDFBB00A}"/>
              </a:ext>
            </a:extLst>
          </p:cNvPr>
          <p:cNvSpPr/>
          <p:nvPr/>
        </p:nvSpPr>
        <p:spPr>
          <a:xfrm>
            <a:off x="3303526" y="1672698"/>
            <a:ext cx="858253" cy="842211"/>
          </a:xfrm>
          <a:prstGeom prst="rect">
            <a:avLst/>
          </a:prstGeom>
          <a:solidFill>
            <a:srgbClr val="5DC332"/>
          </a:solidFill>
          <a:ln>
            <a:solidFill>
              <a:srgbClr val="5DC3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829236E4-4395-A55B-DA3E-4EBE9C1E3AA8}"/>
              </a:ext>
            </a:extLst>
          </p:cNvPr>
          <p:cNvSpPr/>
          <p:nvPr/>
        </p:nvSpPr>
        <p:spPr>
          <a:xfrm>
            <a:off x="4345726" y="1672698"/>
            <a:ext cx="903510" cy="842211"/>
          </a:xfrm>
          <a:prstGeom prst="rect">
            <a:avLst/>
          </a:prstGeom>
          <a:solidFill>
            <a:srgbClr val="5DC332"/>
          </a:solidFill>
          <a:ln>
            <a:solidFill>
              <a:srgbClr val="5DC3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7D1C8FEA-2BA7-0433-5198-92BC139EC3F6}"/>
              </a:ext>
            </a:extLst>
          </p:cNvPr>
          <p:cNvSpPr txBox="1"/>
          <p:nvPr/>
        </p:nvSpPr>
        <p:spPr>
          <a:xfrm>
            <a:off x="86346" y="3187429"/>
            <a:ext cx="3232485" cy="3077766"/>
          </a:xfrm>
          <a:prstGeom prst="rect">
            <a:avLst/>
          </a:prstGeom>
          <a:noFill/>
        </p:spPr>
        <p:txBody>
          <a:bodyPr wrap="square" rtlCol="0">
            <a:spAutoFit/>
          </a:bodyPr>
          <a:lstStyle/>
          <a:p>
            <a:r>
              <a:rPr lang="en-GB" dirty="0" err="1">
                <a:latin typeface="Inter" panose="02000503000000020004"/>
              </a:rPr>
              <a:t>Tregoad</a:t>
            </a:r>
            <a:r>
              <a:rPr lang="en-GB" dirty="0">
                <a:latin typeface="Inter" panose="02000503000000020004"/>
              </a:rPr>
              <a:t> Holiday Park spans 55 acres of rural Cornwall near Looe, offering diverse accommodation from luxury static caravans to premium lodges with private hot tubs. Acquired by Waterside Holiday Group in 2019, the new owners invested over £8 million in transformative improvements.</a:t>
            </a:r>
          </a:p>
          <a:p>
            <a:endParaRPr lang="en-GB" sz="1400" dirty="0">
              <a:solidFill>
                <a:prstClr val="black"/>
              </a:solidFill>
              <a:latin typeface="Inter" panose="02000503000000020004"/>
            </a:endParaRPr>
          </a:p>
        </p:txBody>
      </p:sp>
      <p:sp>
        <p:nvSpPr>
          <p:cNvPr id="24" name="TextBox 23">
            <a:extLst>
              <a:ext uri="{FF2B5EF4-FFF2-40B4-BE49-F238E27FC236}">
                <a16:creationId xmlns:a16="http://schemas.microsoft.com/office/drawing/2014/main" id="{0DFBFE73-D60E-7939-8096-C35674CFB5AF}"/>
              </a:ext>
            </a:extLst>
          </p:cNvPr>
          <p:cNvSpPr txBox="1"/>
          <p:nvPr/>
        </p:nvSpPr>
        <p:spPr>
          <a:xfrm>
            <a:off x="100052" y="151373"/>
            <a:ext cx="25346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Inter" panose="02000503000000020004"/>
              </a:rPr>
              <a:t>Tregoad</a:t>
            </a:r>
            <a:endParaRPr kumimoji="0" lang="en-GB" sz="4000" b="1" i="0" u="none" strike="noStrike" kern="1200" cap="none" spc="0" normalizeH="0" baseline="0" noProof="0" dirty="0">
              <a:ln>
                <a:noFill/>
              </a:ln>
              <a:solidFill>
                <a:schemeClr val="bg1"/>
              </a:solidFill>
              <a:effectLst/>
              <a:uLnTx/>
              <a:uFillTx/>
              <a:latin typeface="Inter" panose="02000503000000020004"/>
            </a:endParaRPr>
          </a:p>
        </p:txBody>
      </p:sp>
      <p:sp>
        <p:nvSpPr>
          <p:cNvPr id="25" name="TextBox 24">
            <a:extLst>
              <a:ext uri="{FF2B5EF4-FFF2-40B4-BE49-F238E27FC236}">
                <a16:creationId xmlns:a16="http://schemas.microsoft.com/office/drawing/2014/main" id="{D479A3A3-9354-7BB0-99B6-48FD4B0C40DC}"/>
              </a:ext>
            </a:extLst>
          </p:cNvPr>
          <p:cNvSpPr txBox="1"/>
          <p:nvPr/>
        </p:nvSpPr>
        <p:spPr>
          <a:xfrm>
            <a:off x="5820972" y="1006178"/>
            <a:ext cx="6128085" cy="1477328"/>
          </a:xfrm>
          <a:prstGeom prst="rect">
            <a:avLst/>
          </a:prstGeom>
          <a:noFill/>
        </p:spPr>
        <p:txBody>
          <a:bodyPr wrap="square" rtlCol="0">
            <a:spAutoFit/>
          </a:bodyPr>
          <a:lstStyle/>
          <a:p>
            <a:r>
              <a:rPr lang="en-GB" dirty="0">
                <a:latin typeface="Inter" panose="02000503000000020004"/>
              </a:rPr>
              <a:t>Rising energy costs across the enlarged estate, combined with commitment to sustainable practices, created urgent need for smarter resource monitoring. However, standard off-the-shelf systems had limitations that would compromise operational requirements.</a:t>
            </a:r>
          </a:p>
        </p:txBody>
      </p:sp>
      <p:sp>
        <p:nvSpPr>
          <p:cNvPr id="27" name="TextBox 26">
            <a:extLst>
              <a:ext uri="{FF2B5EF4-FFF2-40B4-BE49-F238E27FC236}">
                <a16:creationId xmlns:a16="http://schemas.microsoft.com/office/drawing/2014/main" id="{7E8110FD-3A62-A591-C7AB-E19F575A2A98}"/>
              </a:ext>
            </a:extLst>
          </p:cNvPr>
          <p:cNvSpPr txBox="1"/>
          <p:nvPr/>
        </p:nvSpPr>
        <p:spPr>
          <a:xfrm>
            <a:off x="5771150" y="613634"/>
            <a:ext cx="25346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DC332"/>
                </a:solidFill>
                <a:latin typeface="Inter" panose="02000503000000020004"/>
              </a:rPr>
              <a:t>The challenge</a:t>
            </a:r>
            <a:endParaRPr lang="en-GB" sz="2000" b="1" dirty="0">
              <a:solidFill>
                <a:srgbClr val="5DC332"/>
              </a:solidFill>
              <a:latin typeface="Inter" panose="02000503000000020004"/>
            </a:endParaRPr>
          </a:p>
        </p:txBody>
      </p:sp>
      <p:sp>
        <p:nvSpPr>
          <p:cNvPr id="28" name="TextBox 27">
            <a:extLst>
              <a:ext uri="{FF2B5EF4-FFF2-40B4-BE49-F238E27FC236}">
                <a16:creationId xmlns:a16="http://schemas.microsoft.com/office/drawing/2014/main" id="{3B33439D-EE9C-A613-A551-AD1B287A40BB}"/>
              </a:ext>
            </a:extLst>
          </p:cNvPr>
          <p:cNvSpPr txBox="1"/>
          <p:nvPr/>
        </p:nvSpPr>
        <p:spPr>
          <a:xfrm>
            <a:off x="5832127" y="2937132"/>
            <a:ext cx="6128085" cy="3139321"/>
          </a:xfrm>
          <a:prstGeom prst="rect">
            <a:avLst/>
          </a:prstGeom>
          <a:noFill/>
        </p:spPr>
        <p:txBody>
          <a:bodyPr wrap="square" rtlCol="0">
            <a:spAutoFit/>
          </a:bodyPr>
          <a:lstStyle/>
          <a:p>
            <a:r>
              <a:rPr lang="en-GB" dirty="0" err="1">
                <a:latin typeface="Inter" panose="02000503000000020004"/>
              </a:rPr>
              <a:t>skentel</a:t>
            </a:r>
            <a:r>
              <a:rPr lang="en-GB" dirty="0">
                <a:latin typeface="Inter" panose="02000503000000020004"/>
              </a:rPr>
              <a:t> implemented comprehensive remote monitoring and control solutions through a single, user-friendly dashboard.</a:t>
            </a:r>
            <a:br>
              <a:rPr lang="en-GB" dirty="0">
                <a:latin typeface="Inter" panose="02000503000000020004"/>
              </a:rPr>
            </a:br>
            <a:endParaRPr lang="en-GB" dirty="0">
              <a:latin typeface="Inter" panose="02000503000000020004"/>
            </a:endParaRPr>
          </a:p>
          <a:p>
            <a:pPr lvl="0"/>
            <a:r>
              <a:rPr lang="en-GB" b="1" dirty="0">
                <a:latin typeface="Inter" panose="02000503000000020004"/>
              </a:rPr>
              <a:t>Electrical management systems</a:t>
            </a:r>
            <a:r>
              <a:rPr lang="en-GB" dirty="0">
                <a:latin typeface="Inter" panose="02000503000000020004"/>
              </a:rPr>
              <a:t>: Real-time energy consumption tracking across the site and individual assets</a:t>
            </a:r>
            <a:br>
              <a:rPr lang="en-GB" dirty="0">
                <a:latin typeface="Inter" panose="02000503000000020004"/>
              </a:rPr>
            </a:br>
            <a:endParaRPr lang="en-GB" dirty="0">
              <a:latin typeface="Inter" panose="02000503000000020004"/>
            </a:endParaRPr>
          </a:p>
          <a:p>
            <a:pPr lvl="0"/>
            <a:r>
              <a:rPr lang="en-GB" b="1" dirty="0">
                <a:latin typeface="Inter" panose="02000503000000020004"/>
              </a:rPr>
              <a:t>Energy-saving automated controls</a:t>
            </a:r>
            <a:r>
              <a:rPr lang="en-GB" dirty="0">
                <a:latin typeface="Inter" panose="02000503000000020004"/>
              </a:rPr>
              <a:t>: Scheduled hot tub operation (11pm-7am shutdown)</a:t>
            </a:r>
            <a:br>
              <a:rPr lang="en-GB" dirty="0">
                <a:latin typeface="Inter" panose="02000503000000020004"/>
              </a:rPr>
            </a:br>
            <a:endParaRPr lang="en-GB" dirty="0">
              <a:latin typeface="Inter" panose="02000503000000020004"/>
            </a:endParaRPr>
          </a:p>
          <a:p>
            <a:pPr lvl="0"/>
            <a:r>
              <a:rPr lang="en-GB" b="1" dirty="0">
                <a:latin typeface="Inter" panose="02000503000000020004"/>
              </a:rPr>
              <a:t>Borehole monitoring and automated control</a:t>
            </a:r>
            <a:r>
              <a:rPr lang="en-GB" dirty="0">
                <a:latin typeface="Inter" panose="02000503000000020004"/>
              </a:rPr>
              <a:t>: Water level monitoring with automatic pump control and backup activation</a:t>
            </a:r>
          </a:p>
        </p:txBody>
      </p:sp>
      <p:sp>
        <p:nvSpPr>
          <p:cNvPr id="29" name="TextBox 28">
            <a:extLst>
              <a:ext uri="{FF2B5EF4-FFF2-40B4-BE49-F238E27FC236}">
                <a16:creationId xmlns:a16="http://schemas.microsoft.com/office/drawing/2014/main" id="{0155011B-41EF-8647-6463-3FD4D8A4574E}"/>
              </a:ext>
            </a:extLst>
          </p:cNvPr>
          <p:cNvSpPr txBox="1"/>
          <p:nvPr/>
        </p:nvSpPr>
        <p:spPr>
          <a:xfrm>
            <a:off x="5815754" y="2547545"/>
            <a:ext cx="2534652" cy="400110"/>
          </a:xfrm>
          <a:prstGeom prst="rect">
            <a:avLst/>
          </a:prstGeom>
          <a:noFill/>
        </p:spPr>
        <p:txBody>
          <a:bodyPr wrap="square" rtlCol="0">
            <a:spAutoFit/>
          </a:bodyPr>
          <a:lstStyle/>
          <a:p>
            <a:r>
              <a:rPr lang="en-US" sz="2000" b="1" dirty="0">
                <a:solidFill>
                  <a:srgbClr val="5DC332"/>
                </a:solidFill>
                <a:latin typeface="Inter" panose="02000503000000020004"/>
              </a:rPr>
              <a:t>The Solution</a:t>
            </a:r>
            <a:endParaRPr lang="en-GB" sz="2000" b="1" dirty="0">
              <a:solidFill>
                <a:srgbClr val="5DC332"/>
              </a:solidFill>
              <a:latin typeface="Inter" panose="02000503000000020004"/>
            </a:endParaRPr>
          </a:p>
        </p:txBody>
      </p:sp>
      <p:sp>
        <p:nvSpPr>
          <p:cNvPr id="2" name="Rectangle 1">
            <a:extLst>
              <a:ext uri="{FF2B5EF4-FFF2-40B4-BE49-F238E27FC236}">
                <a16:creationId xmlns:a16="http://schemas.microsoft.com/office/drawing/2014/main" id="{8A0F8C16-D772-9974-827C-3ECDD052EA57}"/>
              </a:ext>
            </a:extLst>
          </p:cNvPr>
          <p:cNvSpPr/>
          <p:nvPr/>
        </p:nvSpPr>
        <p:spPr>
          <a:xfrm flipV="1">
            <a:off x="3392904" y="2977787"/>
            <a:ext cx="1917033" cy="45719"/>
          </a:xfrm>
          <a:prstGeom prst="rect">
            <a:avLst/>
          </a:prstGeom>
          <a:solidFill>
            <a:schemeClr val="tx1">
              <a:lumMod val="65000"/>
              <a:lumOff val="35000"/>
            </a:schemeClr>
          </a:solidFill>
          <a:ln>
            <a:solidFill>
              <a:srgbClr val="374C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EAE839B-8D2D-9754-C067-721DC124B9D7}"/>
              </a:ext>
            </a:extLst>
          </p:cNvPr>
          <p:cNvSpPr txBox="1"/>
          <p:nvPr/>
        </p:nvSpPr>
        <p:spPr>
          <a:xfrm>
            <a:off x="3332537" y="2627791"/>
            <a:ext cx="20213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rPr>
              <a:t>Quick facts</a:t>
            </a:r>
            <a:endParaRPr kumimoji="0" lang="en-GB" sz="14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E8A4E3A-7BAF-11E2-AC30-3E76EF587924}"/>
              </a:ext>
            </a:extLst>
          </p:cNvPr>
          <p:cNvSpPr txBox="1"/>
          <p:nvPr/>
        </p:nvSpPr>
        <p:spPr>
          <a:xfrm>
            <a:off x="3368700" y="3036954"/>
            <a:ext cx="18375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latin typeface="Aptos" panose="02110004020202020204"/>
              </a:rPr>
              <a:t>Automated shut off of hot tubs across the site.</a:t>
            </a:r>
            <a:endParaRPr lang="en-GB" sz="1400" dirty="0">
              <a:solidFill>
                <a:schemeClr val="tx1">
                  <a:lumMod val="65000"/>
                  <a:lumOff val="35000"/>
                </a:schemeClr>
              </a:solidFill>
              <a:latin typeface="Aptos" panose="02110004020202020204"/>
            </a:endParaRPr>
          </a:p>
        </p:txBody>
      </p:sp>
      <p:cxnSp>
        <p:nvCxnSpPr>
          <p:cNvPr id="6" name="Straight Connector 5">
            <a:extLst>
              <a:ext uri="{FF2B5EF4-FFF2-40B4-BE49-F238E27FC236}">
                <a16:creationId xmlns:a16="http://schemas.microsoft.com/office/drawing/2014/main" id="{2DDB58BB-8AF5-31DB-2DA4-29ED64F542F4}"/>
              </a:ext>
            </a:extLst>
          </p:cNvPr>
          <p:cNvCxnSpPr>
            <a:cxnSpLocks/>
          </p:cNvCxnSpPr>
          <p:nvPr/>
        </p:nvCxnSpPr>
        <p:spPr>
          <a:xfrm>
            <a:off x="3288628" y="3860055"/>
            <a:ext cx="2012716" cy="0"/>
          </a:xfrm>
          <a:prstGeom prst="line">
            <a:avLst/>
          </a:prstGeom>
          <a:ln w="19050" cap="flat" cmpd="sng" algn="ctr">
            <a:solidFill>
              <a:schemeClr val="tx1">
                <a:lumMod val="65000"/>
                <a:lumOff val="3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CD555298-2F2B-8C1E-5309-6E9BCD77030A}"/>
              </a:ext>
            </a:extLst>
          </p:cNvPr>
          <p:cNvSpPr txBox="1"/>
          <p:nvPr/>
        </p:nvSpPr>
        <p:spPr>
          <a:xfrm>
            <a:off x="3350894" y="3950786"/>
            <a:ext cx="18375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latin typeface="Aptos" panose="02110004020202020204"/>
              </a:rPr>
              <a:t>Real time energy monitoring</a:t>
            </a:r>
            <a:endParaRPr kumimoji="0" lang="en-GB" sz="14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endParaRPr>
          </a:p>
        </p:txBody>
      </p:sp>
      <p:cxnSp>
        <p:nvCxnSpPr>
          <p:cNvPr id="8" name="Straight Connector 7">
            <a:extLst>
              <a:ext uri="{FF2B5EF4-FFF2-40B4-BE49-F238E27FC236}">
                <a16:creationId xmlns:a16="http://schemas.microsoft.com/office/drawing/2014/main" id="{79808951-AE63-BE07-0E2D-851D7EBA6BFA}"/>
              </a:ext>
            </a:extLst>
          </p:cNvPr>
          <p:cNvCxnSpPr>
            <a:cxnSpLocks/>
          </p:cNvCxnSpPr>
          <p:nvPr/>
        </p:nvCxnSpPr>
        <p:spPr>
          <a:xfrm>
            <a:off x="3262852" y="4588038"/>
            <a:ext cx="2055107" cy="0"/>
          </a:xfrm>
          <a:prstGeom prst="line">
            <a:avLst/>
          </a:prstGeom>
          <a:ln w="19050" cap="flat" cmpd="sng" algn="ctr">
            <a:solidFill>
              <a:schemeClr val="tx1">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F9C52D58-7B30-5C11-7672-AAB5FED8049C}"/>
              </a:ext>
            </a:extLst>
          </p:cNvPr>
          <p:cNvSpPr txBox="1"/>
          <p:nvPr/>
        </p:nvSpPr>
        <p:spPr>
          <a:xfrm>
            <a:off x="3341134" y="4669451"/>
            <a:ext cx="20213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rPr>
              <a:t>Site wide water management and control solutions</a:t>
            </a:r>
            <a:endParaRPr kumimoji="0" lang="en-GB" sz="14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895A8F90-EBE6-DBE1-B355-84E39A0A3B02}"/>
              </a:ext>
            </a:extLst>
          </p:cNvPr>
          <p:cNvCxnSpPr/>
          <p:nvPr/>
        </p:nvCxnSpPr>
        <p:spPr>
          <a:xfrm>
            <a:off x="3344777" y="5520408"/>
            <a:ext cx="1917033" cy="0"/>
          </a:xfrm>
          <a:prstGeom prst="line">
            <a:avLst/>
          </a:prstGeom>
          <a:ln w="19050" cap="flat" cmpd="sng" algn="ctr">
            <a:solidFill>
              <a:srgbClr val="374C4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1618B3F1-EB85-744E-C026-E521A3160AA6}"/>
              </a:ext>
            </a:extLst>
          </p:cNvPr>
          <p:cNvSpPr txBox="1"/>
          <p:nvPr/>
        </p:nvSpPr>
        <p:spPr>
          <a:xfrm>
            <a:off x="3341134" y="5670410"/>
            <a:ext cx="20213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latin typeface="Aptos" panose="02110004020202020204"/>
              </a:rPr>
              <a:t>Instant energy saving</a:t>
            </a:r>
            <a:endParaRPr lang="en-GB" sz="1400" dirty="0">
              <a:solidFill>
                <a:schemeClr val="tx1">
                  <a:lumMod val="65000"/>
                  <a:lumOff val="35000"/>
                </a:schemeClr>
              </a:solidFill>
              <a:latin typeface="Aptos" panose="02110004020202020204"/>
            </a:endParaRPr>
          </a:p>
        </p:txBody>
      </p:sp>
      <p:sp>
        <p:nvSpPr>
          <p:cNvPr id="13" name="TextBox 12">
            <a:extLst>
              <a:ext uri="{FF2B5EF4-FFF2-40B4-BE49-F238E27FC236}">
                <a16:creationId xmlns:a16="http://schemas.microsoft.com/office/drawing/2014/main" id="{2A1A3B89-D722-E47D-9E9A-502C0DD106C1}"/>
              </a:ext>
            </a:extLst>
          </p:cNvPr>
          <p:cNvSpPr txBox="1"/>
          <p:nvPr/>
        </p:nvSpPr>
        <p:spPr>
          <a:xfrm>
            <a:off x="4307304" y="1717189"/>
            <a:ext cx="2021309"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prstClr val="white"/>
                </a:solidFill>
                <a:effectLst/>
                <a:uLnTx/>
                <a:uFillTx/>
                <a:latin typeface="Aptos" panose="02110004020202020204"/>
              </a:defRPr>
            </a:lvl1pPr>
          </a:lstStyle>
          <a:p>
            <a:r>
              <a:rPr lang="en-US" dirty="0"/>
              <a:t>Live visibility</a:t>
            </a:r>
          </a:p>
          <a:p>
            <a:r>
              <a:rPr lang="en-US" dirty="0"/>
              <a:t>of energy</a:t>
            </a:r>
          </a:p>
          <a:p>
            <a:r>
              <a:rPr lang="en-US" dirty="0"/>
              <a:t>consumption</a:t>
            </a:r>
            <a:endParaRPr lang="en-GB" dirty="0"/>
          </a:p>
        </p:txBody>
      </p:sp>
      <p:sp>
        <p:nvSpPr>
          <p:cNvPr id="14" name="TextBox 13">
            <a:extLst>
              <a:ext uri="{FF2B5EF4-FFF2-40B4-BE49-F238E27FC236}">
                <a16:creationId xmlns:a16="http://schemas.microsoft.com/office/drawing/2014/main" id="{EE6673D2-7866-12C0-C41B-654E2225F0C6}"/>
              </a:ext>
            </a:extLst>
          </p:cNvPr>
          <p:cNvSpPr txBox="1"/>
          <p:nvPr/>
        </p:nvSpPr>
        <p:spPr>
          <a:xfrm>
            <a:off x="3332537" y="1727642"/>
            <a:ext cx="9234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reduction</a:t>
            </a:r>
          </a:p>
        </p:txBody>
      </p:sp>
      <p:sp>
        <p:nvSpPr>
          <p:cNvPr id="17" name="Rectangle 16">
            <a:extLst>
              <a:ext uri="{FF2B5EF4-FFF2-40B4-BE49-F238E27FC236}">
                <a16:creationId xmlns:a16="http://schemas.microsoft.com/office/drawing/2014/main" id="{97C85F6B-B5F5-8E60-619B-780B11032BB9}"/>
              </a:ext>
            </a:extLst>
          </p:cNvPr>
          <p:cNvSpPr/>
          <p:nvPr/>
        </p:nvSpPr>
        <p:spPr>
          <a:xfrm>
            <a:off x="9633857" y="8715"/>
            <a:ext cx="2558143" cy="5573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Case study</a:t>
            </a:r>
          </a:p>
        </p:txBody>
      </p:sp>
    </p:spTree>
    <p:extLst>
      <p:ext uri="{BB962C8B-B14F-4D97-AF65-F5344CB8AC3E}">
        <p14:creationId xmlns:p14="http://schemas.microsoft.com/office/powerpoint/2010/main" val="2343598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A9D0F-D84E-AA4A-2F23-8BBE042642F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0102786-7DF8-121F-C42A-83A214AC3F6B}"/>
              </a:ext>
            </a:extLst>
          </p:cNvPr>
          <p:cNvPicPr>
            <a:picLocks noChangeAspect="1"/>
          </p:cNvPicPr>
          <p:nvPr/>
        </p:nvPicPr>
        <p:blipFill>
          <a:blip r:embed="rId3"/>
          <a:stretch>
            <a:fillRect/>
          </a:stretch>
        </p:blipFill>
        <p:spPr>
          <a:xfrm>
            <a:off x="-14760" y="0"/>
            <a:ext cx="9199862" cy="6243674"/>
          </a:xfrm>
          <a:prstGeom prst="rect">
            <a:avLst/>
          </a:prstGeom>
        </p:spPr>
      </p:pic>
      <p:pic>
        <p:nvPicPr>
          <p:cNvPr id="18" name="Picture 17">
            <a:extLst>
              <a:ext uri="{FF2B5EF4-FFF2-40B4-BE49-F238E27FC236}">
                <a16:creationId xmlns:a16="http://schemas.microsoft.com/office/drawing/2014/main" id="{ACB776A9-3E0F-5703-BA2E-2F9087DB02E3}"/>
              </a:ext>
            </a:extLst>
          </p:cNvPr>
          <p:cNvPicPr>
            <a:picLocks noChangeAspect="1"/>
          </p:cNvPicPr>
          <p:nvPr/>
        </p:nvPicPr>
        <p:blipFill>
          <a:blip r:embed="rId4"/>
          <a:stretch>
            <a:fillRect/>
          </a:stretch>
        </p:blipFill>
        <p:spPr>
          <a:xfrm>
            <a:off x="9358628" y="2670035"/>
            <a:ext cx="2718359" cy="566325"/>
          </a:xfrm>
          <a:prstGeom prst="rect">
            <a:avLst/>
          </a:prstGeom>
        </p:spPr>
      </p:pic>
    </p:spTree>
    <p:extLst>
      <p:ext uri="{BB962C8B-B14F-4D97-AF65-F5344CB8AC3E}">
        <p14:creationId xmlns:p14="http://schemas.microsoft.com/office/powerpoint/2010/main" val="61030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FDF4D-D138-E1EF-A132-972DCBFF59A8}"/>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EF4BBC60-826E-999A-091F-C2B800C4124F}"/>
              </a:ext>
            </a:extLst>
          </p:cNvPr>
          <p:cNvSpPr txBox="1"/>
          <p:nvPr/>
        </p:nvSpPr>
        <p:spPr>
          <a:xfrm>
            <a:off x="69229" y="3887220"/>
            <a:ext cx="6989117" cy="2523768"/>
          </a:xfrm>
          <a:prstGeom prst="rect">
            <a:avLst/>
          </a:prstGeom>
          <a:noFill/>
        </p:spPr>
        <p:txBody>
          <a:bodyPr wrap="square" rtlCol="0">
            <a:spAutoFit/>
          </a:bodyPr>
          <a:lstStyle/>
          <a:p>
            <a:r>
              <a:rPr lang="en-US" sz="2400" dirty="0">
                <a:solidFill>
                  <a:prstClr val="black"/>
                </a:solidFill>
                <a:latin typeface="Inter" panose="02000503000000020004"/>
              </a:rPr>
              <a:t>With hotel and resort properties across Cornwall,</a:t>
            </a:r>
            <a:br>
              <a:rPr lang="en-US" sz="2400" dirty="0">
                <a:solidFill>
                  <a:prstClr val="black"/>
                </a:solidFill>
                <a:latin typeface="Inter" panose="02000503000000020004"/>
              </a:rPr>
            </a:br>
            <a:r>
              <a:rPr lang="en-US" sz="2400" dirty="0">
                <a:solidFill>
                  <a:prstClr val="black"/>
                </a:solidFill>
                <a:latin typeface="Inter" panose="02000503000000020004"/>
              </a:rPr>
              <a:t>The lake District and on a remote island in Scotland, Watergate Bay Hotel Group </a:t>
            </a:r>
            <a:r>
              <a:rPr lang="en-US" sz="2400" dirty="0" err="1">
                <a:solidFill>
                  <a:prstClr val="black"/>
                </a:solidFill>
                <a:latin typeface="Inter" panose="02000503000000020004"/>
              </a:rPr>
              <a:t>recognise</a:t>
            </a:r>
            <a:r>
              <a:rPr lang="en-US" sz="2400" dirty="0">
                <a:solidFill>
                  <a:prstClr val="black"/>
                </a:solidFill>
                <a:latin typeface="Inter" panose="02000503000000020004"/>
              </a:rPr>
              <a:t> the role the leisure industry has to play in a sustainable future and like skentel have already begun their journey to becoming a B Corp business.</a:t>
            </a:r>
          </a:p>
          <a:p>
            <a:r>
              <a:rPr lang="en-US" sz="1400" dirty="0">
                <a:solidFill>
                  <a:prstClr val="black"/>
                </a:solidFill>
                <a:latin typeface="Inter" panose="02000503000000020004"/>
              </a:rPr>
              <a:t> </a:t>
            </a:r>
            <a:endParaRPr lang="en-GB" sz="1400" dirty="0">
              <a:solidFill>
                <a:prstClr val="black"/>
              </a:solidFill>
              <a:latin typeface="Inter" panose="02000503000000020004"/>
            </a:endParaRPr>
          </a:p>
        </p:txBody>
      </p:sp>
      <p:sp>
        <p:nvSpPr>
          <p:cNvPr id="24" name="TextBox 23">
            <a:extLst>
              <a:ext uri="{FF2B5EF4-FFF2-40B4-BE49-F238E27FC236}">
                <a16:creationId xmlns:a16="http://schemas.microsoft.com/office/drawing/2014/main" id="{11068E07-8343-D12E-259D-05F242572DB6}"/>
              </a:ext>
            </a:extLst>
          </p:cNvPr>
          <p:cNvSpPr txBox="1"/>
          <p:nvPr/>
        </p:nvSpPr>
        <p:spPr>
          <a:xfrm>
            <a:off x="100052" y="151373"/>
            <a:ext cx="25346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Inter" panose="02000503000000020004"/>
              </a:rPr>
              <a:t>Tregoad</a:t>
            </a:r>
            <a:endParaRPr kumimoji="0" lang="en-GB" sz="4000" b="1" i="0" u="none" strike="noStrike" kern="1200" cap="none" spc="0" normalizeH="0" baseline="0" noProof="0" dirty="0">
              <a:ln>
                <a:noFill/>
              </a:ln>
              <a:solidFill>
                <a:schemeClr val="bg1"/>
              </a:solidFill>
              <a:effectLst/>
              <a:uLnTx/>
              <a:uFillTx/>
              <a:latin typeface="Inter" panose="02000503000000020004"/>
            </a:endParaRPr>
          </a:p>
        </p:txBody>
      </p:sp>
      <p:sp>
        <p:nvSpPr>
          <p:cNvPr id="25" name="TextBox 24">
            <a:extLst>
              <a:ext uri="{FF2B5EF4-FFF2-40B4-BE49-F238E27FC236}">
                <a16:creationId xmlns:a16="http://schemas.microsoft.com/office/drawing/2014/main" id="{A001FA16-E56B-3070-EEBC-F45A232C493C}"/>
              </a:ext>
            </a:extLst>
          </p:cNvPr>
          <p:cNvSpPr txBox="1"/>
          <p:nvPr/>
        </p:nvSpPr>
        <p:spPr>
          <a:xfrm>
            <a:off x="7444284" y="1365775"/>
            <a:ext cx="4747715" cy="4401205"/>
          </a:xfrm>
          <a:prstGeom prst="rect">
            <a:avLst/>
          </a:prstGeom>
          <a:noFill/>
        </p:spPr>
        <p:txBody>
          <a:bodyPr wrap="square" rtlCol="0">
            <a:spAutoFit/>
          </a:bodyPr>
          <a:lstStyle/>
          <a:p>
            <a:r>
              <a:rPr lang="en-GB" sz="2000" dirty="0" err="1"/>
              <a:t>skentel</a:t>
            </a:r>
            <a:r>
              <a:rPr lang="en-GB" sz="2000" dirty="0"/>
              <a:t> provide monitoring, insights and</a:t>
            </a:r>
            <a:br>
              <a:rPr lang="en-GB" sz="2000" dirty="0"/>
            </a:br>
            <a:r>
              <a:rPr lang="en-GB" sz="2000" dirty="0"/>
              <a:t>B Corp ready reporting on the following:</a:t>
            </a:r>
          </a:p>
          <a:p>
            <a:endParaRPr lang="en-GB" sz="2000" dirty="0"/>
          </a:p>
          <a:p>
            <a:r>
              <a:rPr lang="en-GB" sz="2000" dirty="0"/>
              <a:t>All electric, gas and water meters</a:t>
            </a:r>
          </a:p>
          <a:p>
            <a:endParaRPr lang="en-GB" sz="2000" dirty="0"/>
          </a:p>
          <a:p>
            <a:r>
              <a:rPr lang="en-GB" sz="2000" dirty="0"/>
              <a:t>People counting in pools and cafes</a:t>
            </a:r>
          </a:p>
          <a:p>
            <a:endParaRPr lang="en-GB" sz="2000" dirty="0"/>
          </a:p>
          <a:p>
            <a:r>
              <a:rPr lang="en-GB" sz="2000" dirty="0"/>
              <a:t>Waste water and sewer systems</a:t>
            </a:r>
          </a:p>
          <a:p>
            <a:endParaRPr lang="en-GB" sz="2000" dirty="0"/>
          </a:p>
          <a:p>
            <a:r>
              <a:rPr lang="en-GB" sz="2000" dirty="0"/>
              <a:t>Hot Water Systems</a:t>
            </a:r>
          </a:p>
          <a:p>
            <a:endParaRPr lang="en-GB" sz="2000" dirty="0"/>
          </a:p>
          <a:p>
            <a:r>
              <a:rPr lang="en-GB" sz="2000" dirty="0"/>
              <a:t>Automated energy saving via booking</a:t>
            </a:r>
          </a:p>
          <a:p>
            <a:endParaRPr lang="en-GB" sz="2000" dirty="0"/>
          </a:p>
          <a:p>
            <a:r>
              <a:rPr lang="en-GB" sz="2000" dirty="0"/>
              <a:t>Pool &amp; Spa systems</a:t>
            </a:r>
          </a:p>
        </p:txBody>
      </p:sp>
      <p:sp>
        <p:nvSpPr>
          <p:cNvPr id="27" name="TextBox 26">
            <a:extLst>
              <a:ext uri="{FF2B5EF4-FFF2-40B4-BE49-F238E27FC236}">
                <a16:creationId xmlns:a16="http://schemas.microsoft.com/office/drawing/2014/main" id="{FAF5F4A0-4595-9D95-B442-9BBA4A62364A}"/>
              </a:ext>
            </a:extLst>
          </p:cNvPr>
          <p:cNvSpPr txBox="1"/>
          <p:nvPr/>
        </p:nvSpPr>
        <p:spPr>
          <a:xfrm>
            <a:off x="7404738" y="983502"/>
            <a:ext cx="47872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5DC332"/>
                </a:solidFill>
                <a:latin typeface="Inter" panose="02000503000000020004"/>
              </a:rPr>
              <a:t>Environmental, Social, Governance (ESG)</a:t>
            </a:r>
            <a:endParaRPr lang="en-GB" sz="2000" b="1" dirty="0">
              <a:solidFill>
                <a:srgbClr val="5DC332"/>
              </a:solidFill>
              <a:latin typeface="Inter" panose="02000503000000020004"/>
            </a:endParaRPr>
          </a:p>
        </p:txBody>
      </p:sp>
      <p:sp>
        <p:nvSpPr>
          <p:cNvPr id="13" name="TextBox 12">
            <a:extLst>
              <a:ext uri="{FF2B5EF4-FFF2-40B4-BE49-F238E27FC236}">
                <a16:creationId xmlns:a16="http://schemas.microsoft.com/office/drawing/2014/main" id="{EE06716B-052E-9FFD-6117-E08640F47953}"/>
              </a:ext>
            </a:extLst>
          </p:cNvPr>
          <p:cNvSpPr txBox="1"/>
          <p:nvPr/>
        </p:nvSpPr>
        <p:spPr>
          <a:xfrm>
            <a:off x="4307304" y="1717189"/>
            <a:ext cx="2021309"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prstClr val="white"/>
                </a:solidFill>
                <a:effectLst/>
                <a:uLnTx/>
                <a:uFillTx/>
                <a:latin typeface="Aptos" panose="02110004020202020204"/>
              </a:defRPr>
            </a:lvl1pPr>
          </a:lstStyle>
          <a:p>
            <a:r>
              <a:rPr lang="en-US" dirty="0"/>
              <a:t>Live visibility</a:t>
            </a:r>
          </a:p>
          <a:p>
            <a:r>
              <a:rPr lang="en-US" dirty="0"/>
              <a:t>of energy</a:t>
            </a:r>
          </a:p>
          <a:p>
            <a:r>
              <a:rPr lang="en-US" dirty="0"/>
              <a:t>consumption</a:t>
            </a:r>
            <a:endParaRPr lang="en-GB" dirty="0"/>
          </a:p>
        </p:txBody>
      </p:sp>
      <p:sp>
        <p:nvSpPr>
          <p:cNvPr id="17" name="Rectangle 16">
            <a:extLst>
              <a:ext uri="{FF2B5EF4-FFF2-40B4-BE49-F238E27FC236}">
                <a16:creationId xmlns:a16="http://schemas.microsoft.com/office/drawing/2014/main" id="{68EEF522-44E2-109A-A2A4-5127C1700F13}"/>
              </a:ext>
            </a:extLst>
          </p:cNvPr>
          <p:cNvSpPr/>
          <p:nvPr/>
        </p:nvSpPr>
        <p:spPr>
          <a:xfrm>
            <a:off x="9633857" y="8715"/>
            <a:ext cx="2558143" cy="5573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Case study</a:t>
            </a:r>
          </a:p>
        </p:txBody>
      </p:sp>
      <p:pic>
        <p:nvPicPr>
          <p:cNvPr id="18" name="Picture 17">
            <a:extLst>
              <a:ext uri="{FF2B5EF4-FFF2-40B4-BE49-F238E27FC236}">
                <a16:creationId xmlns:a16="http://schemas.microsoft.com/office/drawing/2014/main" id="{D3165748-81DC-436C-7381-C154046CA8B2}"/>
              </a:ext>
            </a:extLst>
          </p:cNvPr>
          <p:cNvPicPr>
            <a:picLocks noChangeAspect="1"/>
          </p:cNvPicPr>
          <p:nvPr/>
        </p:nvPicPr>
        <p:blipFill>
          <a:blip r:embed="rId3"/>
          <a:stretch>
            <a:fillRect/>
          </a:stretch>
        </p:blipFill>
        <p:spPr>
          <a:xfrm>
            <a:off x="-1" y="9237"/>
            <a:ext cx="7244571" cy="3710008"/>
          </a:xfrm>
          <a:prstGeom prst="rect">
            <a:avLst/>
          </a:prstGeom>
        </p:spPr>
      </p:pic>
    </p:spTree>
    <p:extLst>
      <p:ext uri="{BB962C8B-B14F-4D97-AF65-F5344CB8AC3E}">
        <p14:creationId xmlns:p14="http://schemas.microsoft.com/office/powerpoint/2010/main" val="161712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F5E9-CA43-5B91-D735-21E6193999DA}"/>
              </a:ext>
            </a:extLst>
          </p:cNvPr>
          <p:cNvSpPr>
            <a:spLocks noGrp="1"/>
          </p:cNvSpPr>
          <p:nvPr>
            <p:ph type="title"/>
          </p:nvPr>
        </p:nvSpPr>
        <p:spPr/>
        <p:txBody>
          <a:bodyPr/>
          <a:lstStyle/>
          <a:p>
            <a:r>
              <a:rPr lang="en-GB" dirty="0"/>
              <a:t>Action plan</a:t>
            </a:r>
          </a:p>
        </p:txBody>
      </p:sp>
      <p:graphicFrame>
        <p:nvGraphicFramePr>
          <p:cNvPr id="5" name="Content Placeholder 4">
            <a:extLst>
              <a:ext uri="{FF2B5EF4-FFF2-40B4-BE49-F238E27FC236}">
                <a16:creationId xmlns:a16="http://schemas.microsoft.com/office/drawing/2014/main" id="{5C73D322-3797-8F8F-E987-E4C87E7C4C1C}"/>
              </a:ext>
            </a:extLst>
          </p:cNvPr>
          <p:cNvGraphicFramePr>
            <a:graphicFrameLocks noGrp="1"/>
          </p:cNvGraphicFramePr>
          <p:nvPr>
            <p:ph idx="1"/>
            <p:extLst>
              <p:ext uri="{D42A27DB-BD31-4B8C-83A1-F6EECF244321}">
                <p14:modId xmlns:p14="http://schemas.microsoft.com/office/powerpoint/2010/main" val="279788746"/>
              </p:ext>
            </p:extLst>
          </p:nvPr>
        </p:nvGraphicFramePr>
        <p:xfrm>
          <a:off x="838200" y="1825625"/>
          <a:ext cx="10515600" cy="1908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4315726-0CEB-3700-B647-95EDA32110BE}"/>
              </a:ext>
            </a:extLst>
          </p:cNvPr>
          <p:cNvSpPr>
            <a:spLocks noGrp="1"/>
          </p:cNvSpPr>
          <p:nvPr>
            <p:ph type="sldNum" sz="quarter" idx="12"/>
          </p:nvPr>
        </p:nvSpPr>
        <p:spPr/>
        <p:txBody>
          <a:bodyPr/>
          <a:lstStyle/>
          <a:p>
            <a:fld id="{AA72D1D6-945E-334E-89FC-180B16B0D7B8}" type="slidenum">
              <a:rPr lang="en-US" smtClean="0"/>
              <a:t>15</a:t>
            </a:fld>
            <a:endParaRPr lang="en-US"/>
          </a:p>
        </p:txBody>
      </p:sp>
      <p:sp>
        <p:nvSpPr>
          <p:cNvPr id="6" name="TextBox 5">
            <a:extLst>
              <a:ext uri="{FF2B5EF4-FFF2-40B4-BE49-F238E27FC236}">
                <a16:creationId xmlns:a16="http://schemas.microsoft.com/office/drawing/2014/main" id="{CA53260E-A1DE-6113-BCB5-471BE613F52E}"/>
              </a:ext>
            </a:extLst>
          </p:cNvPr>
          <p:cNvSpPr txBox="1"/>
          <p:nvPr/>
        </p:nvSpPr>
        <p:spPr>
          <a:xfrm>
            <a:off x="838200" y="3868737"/>
            <a:ext cx="2899961" cy="2185214"/>
          </a:xfrm>
          <a:prstGeom prst="rect">
            <a:avLst/>
          </a:prstGeom>
          <a:noFill/>
        </p:spPr>
        <p:txBody>
          <a:bodyPr wrap="none" rtlCol="0">
            <a:spAutoFit/>
          </a:bodyPr>
          <a:lstStyle/>
          <a:p>
            <a:pPr marL="174625" indent="-174625">
              <a:spcAft>
                <a:spcPts val="600"/>
              </a:spcAft>
              <a:buFont typeface="Arial" panose="020B0604020202020204" pitchFamily="34" charset="0"/>
              <a:buChar char="•"/>
            </a:pPr>
            <a:r>
              <a:rPr lang="en-GB" dirty="0"/>
              <a:t>Survey of current assets </a:t>
            </a:r>
          </a:p>
          <a:p>
            <a:pPr marL="174625" indent="-174625">
              <a:buFont typeface="Arial" panose="020B0604020202020204" pitchFamily="34" charset="0"/>
              <a:buChar char="•"/>
            </a:pPr>
            <a:r>
              <a:rPr lang="en-GB" dirty="0"/>
              <a:t>Where are biggest </a:t>
            </a:r>
          </a:p>
          <a:p>
            <a:pPr>
              <a:spcAft>
                <a:spcPts val="600"/>
              </a:spcAft>
            </a:pPr>
            <a:r>
              <a:rPr lang="en-GB" dirty="0"/>
              <a:t>    challenges and waste</a:t>
            </a:r>
          </a:p>
          <a:p>
            <a:pPr marL="174625" indent="-174625">
              <a:buFont typeface="Arial" panose="020B0604020202020204" pitchFamily="34" charset="0"/>
              <a:buChar char="•"/>
            </a:pPr>
            <a:r>
              <a:rPr lang="en-GB" dirty="0"/>
              <a:t>Custom solution design</a:t>
            </a:r>
          </a:p>
          <a:p>
            <a:pPr marL="174625" indent="-174625">
              <a:buFont typeface="Arial" panose="020B0604020202020204" pitchFamily="34" charset="0"/>
              <a:buChar char="•"/>
            </a:pPr>
            <a:r>
              <a:rPr lang="en-GB" dirty="0"/>
              <a:t>Identify potential benefits</a:t>
            </a:r>
          </a:p>
          <a:p>
            <a:endParaRPr lang="en-GB" dirty="0"/>
          </a:p>
          <a:p>
            <a:endParaRPr lang="en-GB" dirty="0"/>
          </a:p>
        </p:txBody>
      </p:sp>
      <p:sp>
        <p:nvSpPr>
          <p:cNvPr id="9" name="TextBox 8">
            <a:extLst>
              <a:ext uri="{FF2B5EF4-FFF2-40B4-BE49-F238E27FC236}">
                <a16:creationId xmlns:a16="http://schemas.microsoft.com/office/drawing/2014/main" id="{095E4F1B-E238-7248-DD3D-80C1F2BC5F17}"/>
              </a:ext>
            </a:extLst>
          </p:cNvPr>
          <p:cNvSpPr txBox="1"/>
          <p:nvPr/>
        </p:nvSpPr>
        <p:spPr>
          <a:xfrm>
            <a:off x="4629009" y="3923166"/>
            <a:ext cx="3611477" cy="2462213"/>
          </a:xfrm>
          <a:prstGeom prst="rect">
            <a:avLst/>
          </a:prstGeom>
          <a:noFill/>
        </p:spPr>
        <p:txBody>
          <a:bodyPr wrap="square" rtlCol="0">
            <a:spAutoFit/>
          </a:bodyPr>
          <a:lstStyle/>
          <a:p>
            <a:pPr marL="174625" indent="-174625">
              <a:buFont typeface="Arial" panose="020B0604020202020204" pitchFamily="34" charset="0"/>
              <a:buChar char="•"/>
            </a:pPr>
            <a:r>
              <a:rPr lang="en-GB" dirty="0"/>
              <a:t>Improved data &amp; insights</a:t>
            </a:r>
          </a:p>
          <a:p>
            <a:pPr>
              <a:spcAft>
                <a:spcPts val="600"/>
              </a:spcAft>
            </a:pPr>
            <a:r>
              <a:rPr lang="en-GB" dirty="0"/>
              <a:t>   to inform improvement  plans</a:t>
            </a:r>
          </a:p>
          <a:p>
            <a:pPr marL="174625" indent="-174625">
              <a:spcAft>
                <a:spcPts val="600"/>
              </a:spcAft>
              <a:buFont typeface="Arial" panose="020B0604020202020204" pitchFamily="34" charset="0"/>
              <a:buChar char="•"/>
            </a:pPr>
            <a:r>
              <a:rPr lang="en-GB" dirty="0"/>
              <a:t>Link to your booking systems to </a:t>
            </a:r>
          </a:p>
          <a:p>
            <a:pPr marL="174625" indent="-174625">
              <a:buFont typeface="Arial" panose="020B0604020202020204" pitchFamily="34" charset="0"/>
              <a:buChar char="•"/>
            </a:pPr>
            <a:r>
              <a:rPr lang="en-GB" dirty="0"/>
              <a:t>Automate routine tasks</a:t>
            </a:r>
          </a:p>
          <a:p>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D7A5230B-19A1-FF3E-CCB6-ACA898A3183C}"/>
              </a:ext>
            </a:extLst>
          </p:cNvPr>
          <p:cNvSpPr txBox="1"/>
          <p:nvPr/>
        </p:nvSpPr>
        <p:spPr>
          <a:xfrm>
            <a:off x="8476332" y="3868737"/>
            <a:ext cx="2871620" cy="2939266"/>
          </a:xfrm>
          <a:prstGeom prst="rect">
            <a:avLst/>
          </a:prstGeom>
          <a:noFill/>
        </p:spPr>
        <p:txBody>
          <a:bodyPr wrap="none" rtlCol="0">
            <a:spAutoFit/>
          </a:bodyPr>
          <a:lstStyle/>
          <a:p>
            <a:pPr marL="174625" indent="-174625">
              <a:buFont typeface="Arial" panose="020B0604020202020204" pitchFamily="34" charset="0"/>
              <a:buChar char="•"/>
            </a:pPr>
            <a:r>
              <a:rPr lang="en-GB" dirty="0"/>
              <a:t>Use data to promote your</a:t>
            </a:r>
          </a:p>
          <a:p>
            <a:pPr>
              <a:spcAft>
                <a:spcPts val="600"/>
              </a:spcAft>
            </a:pPr>
            <a:r>
              <a:rPr lang="en-GB" dirty="0"/>
              <a:t>   achievements</a:t>
            </a:r>
          </a:p>
          <a:p>
            <a:pPr marL="174625" indent="-174625">
              <a:buFont typeface="Arial" panose="020B0604020202020204" pitchFamily="34" charset="0"/>
              <a:buChar char="•"/>
            </a:pPr>
            <a:r>
              <a:rPr lang="en-GB" dirty="0"/>
              <a:t>Costs savings enables </a:t>
            </a:r>
          </a:p>
          <a:p>
            <a:r>
              <a:rPr lang="en-GB" dirty="0"/>
              <a:t>     further improvements </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85129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16E2-8FB0-8569-87E1-DBF73E24CB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78160D-0284-8E6F-689F-543114689767}"/>
              </a:ext>
            </a:extLst>
          </p:cNvPr>
          <p:cNvSpPr>
            <a:spLocks noGrp="1"/>
          </p:cNvSpPr>
          <p:nvPr>
            <p:ph type="sldNum" sz="quarter" idx="12"/>
          </p:nvPr>
        </p:nvSpPr>
        <p:spPr/>
        <p:txBody>
          <a:bodyPr/>
          <a:lstStyle/>
          <a:p>
            <a:fld id="{AA72D1D6-945E-334E-89FC-180B16B0D7B8}" type="slidenum">
              <a:rPr lang="en-US" smtClean="0"/>
              <a:t>16</a:t>
            </a:fld>
            <a:endParaRPr lang="en-US"/>
          </a:p>
        </p:txBody>
      </p:sp>
      <p:sp>
        <p:nvSpPr>
          <p:cNvPr id="13" name="TextBox 12">
            <a:extLst>
              <a:ext uri="{FF2B5EF4-FFF2-40B4-BE49-F238E27FC236}">
                <a16:creationId xmlns:a16="http://schemas.microsoft.com/office/drawing/2014/main" id="{F5F02A3C-57EC-76A1-7A50-6D324F912C90}"/>
              </a:ext>
            </a:extLst>
          </p:cNvPr>
          <p:cNvSpPr txBox="1"/>
          <p:nvPr/>
        </p:nvSpPr>
        <p:spPr>
          <a:xfrm>
            <a:off x="581347" y="843449"/>
            <a:ext cx="10802420" cy="584775"/>
          </a:xfrm>
          <a:prstGeom prst="rect">
            <a:avLst/>
          </a:prstGeom>
          <a:noFill/>
        </p:spPr>
        <p:txBody>
          <a:bodyPr wrap="square" rtlCol="0">
            <a:spAutoFit/>
          </a:bodyPr>
          <a:lstStyle/>
          <a:p>
            <a:r>
              <a:rPr lang="en-GB" sz="3200" dirty="0"/>
              <a:t>16 years in remote monitoring and control</a:t>
            </a:r>
          </a:p>
        </p:txBody>
      </p:sp>
      <p:sp>
        <p:nvSpPr>
          <p:cNvPr id="14" name="Title 1">
            <a:extLst>
              <a:ext uri="{FF2B5EF4-FFF2-40B4-BE49-F238E27FC236}">
                <a16:creationId xmlns:a16="http://schemas.microsoft.com/office/drawing/2014/main" id="{FAE431DD-73D1-FE38-274E-522BD41F3FB5}"/>
              </a:ext>
            </a:extLst>
          </p:cNvPr>
          <p:cNvSpPr txBox="1">
            <a:spLocks/>
          </p:cNvSpPr>
          <p:nvPr/>
        </p:nvSpPr>
        <p:spPr>
          <a:xfrm>
            <a:off x="550525" y="172692"/>
            <a:ext cx="4329701" cy="795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150">
                <a:solidFill>
                  <a:srgbClr val="5DC332"/>
                </a:solidFill>
                <a:latin typeface="Inter Light" panose="02000503000000020004" pitchFamily="2" charset="0"/>
                <a:ea typeface="Inter Light" panose="02000503000000020004" pitchFamily="2" charset="0"/>
                <a:cs typeface="+mj-cs"/>
              </a:defRPr>
            </a:lvl1pPr>
          </a:lstStyle>
          <a:p>
            <a:r>
              <a:rPr lang="en-GB" dirty="0"/>
              <a:t>Who are </a:t>
            </a:r>
            <a:r>
              <a:rPr lang="en-GB" dirty="0" err="1"/>
              <a:t>skentel</a:t>
            </a:r>
            <a:r>
              <a:rPr lang="en-GB" dirty="0"/>
              <a:t>?</a:t>
            </a:r>
          </a:p>
        </p:txBody>
      </p:sp>
      <p:sp>
        <p:nvSpPr>
          <p:cNvPr id="5" name="TextBox 4">
            <a:extLst>
              <a:ext uri="{FF2B5EF4-FFF2-40B4-BE49-F238E27FC236}">
                <a16:creationId xmlns:a16="http://schemas.microsoft.com/office/drawing/2014/main" id="{544E46C7-4005-3014-1ACD-12627B31A710}"/>
              </a:ext>
            </a:extLst>
          </p:cNvPr>
          <p:cNvSpPr txBox="1"/>
          <p:nvPr/>
        </p:nvSpPr>
        <p:spPr>
          <a:xfrm>
            <a:off x="601896" y="2332241"/>
            <a:ext cx="11039580" cy="1354217"/>
          </a:xfrm>
          <a:prstGeom prst="rect">
            <a:avLst/>
          </a:prstGeom>
          <a:noFill/>
        </p:spPr>
        <p:txBody>
          <a:bodyPr wrap="square" rtlCol="0">
            <a:spAutoFit/>
          </a:bodyPr>
          <a:lstStyle/>
          <a:p>
            <a:r>
              <a:rPr lang="en-GB" sz="3200" dirty="0"/>
              <a:t>We eliminate the need to travel to assets, to save time, energy and natural resources</a:t>
            </a:r>
          </a:p>
          <a:p>
            <a:endParaRPr lang="en-GB" dirty="0"/>
          </a:p>
        </p:txBody>
      </p:sp>
      <p:sp>
        <p:nvSpPr>
          <p:cNvPr id="7" name="Title 1">
            <a:extLst>
              <a:ext uri="{FF2B5EF4-FFF2-40B4-BE49-F238E27FC236}">
                <a16:creationId xmlns:a16="http://schemas.microsoft.com/office/drawing/2014/main" id="{1F7BF0DD-4F80-67B0-D1DF-29F2DFCBD03E}"/>
              </a:ext>
            </a:extLst>
          </p:cNvPr>
          <p:cNvSpPr>
            <a:spLocks noGrp="1"/>
          </p:cNvSpPr>
          <p:nvPr>
            <p:ph type="title"/>
          </p:nvPr>
        </p:nvSpPr>
        <p:spPr>
          <a:xfrm>
            <a:off x="560800" y="1659674"/>
            <a:ext cx="1514582" cy="795855"/>
          </a:xfrm>
        </p:spPr>
        <p:txBody>
          <a:bodyPr/>
          <a:lstStyle/>
          <a:p>
            <a:r>
              <a:rPr lang="en-GB" dirty="0"/>
              <a:t>Why?</a:t>
            </a:r>
          </a:p>
        </p:txBody>
      </p:sp>
      <p:sp>
        <p:nvSpPr>
          <p:cNvPr id="2" name="TextBox 1">
            <a:extLst>
              <a:ext uri="{FF2B5EF4-FFF2-40B4-BE49-F238E27FC236}">
                <a16:creationId xmlns:a16="http://schemas.microsoft.com/office/drawing/2014/main" id="{F2AE07DA-4992-BC7E-F023-1E43BB877ABB}"/>
              </a:ext>
            </a:extLst>
          </p:cNvPr>
          <p:cNvSpPr txBox="1"/>
          <p:nvPr/>
        </p:nvSpPr>
        <p:spPr>
          <a:xfrm>
            <a:off x="591622" y="4289536"/>
            <a:ext cx="11090950" cy="1846659"/>
          </a:xfrm>
          <a:prstGeom prst="rect">
            <a:avLst/>
          </a:prstGeom>
          <a:noFill/>
        </p:spPr>
        <p:txBody>
          <a:bodyPr wrap="square" rtlCol="0">
            <a:spAutoFit/>
          </a:bodyPr>
          <a:lstStyle/>
          <a:p>
            <a:r>
              <a:rPr lang="en-US" sz="3200" dirty="0">
                <a:latin typeface="Inter Light" panose="02000503000000020004"/>
              </a:rPr>
              <a:t>We want to use our business as a force for good, both environmentally and socially. That’s why we’re currently going through a rigorous assessment to become B Corp certified.</a:t>
            </a:r>
          </a:p>
          <a:p>
            <a:endParaRPr lang="en-GB" dirty="0"/>
          </a:p>
        </p:txBody>
      </p:sp>
      <p:sp>
        <p:nvSpPr>
          <p:cNvPr id="6" name="Title 1">
            <a:extLst>
              <a:ext uri="{FF2B5EF4-FFF2-40B4-BE49-F238E27FC236}">
                <a16:creationId xmlns:a16="http://schemas.microsoft.com/office/drawing/2014/main" id="{9E378901-0DEA-4F20-9004-2EE5332AA896}"/>
              </a:ext>
            </a:extLst>
          </p:cNvPr>
          <p:cNvSpPr txBox="1">
            <a:spLocks/>
          </p:cNvSpPr>
          <p:nvPr/>
        </p:nvSpPr>
        <p:spPr>
          <a:xfrm>
            <a:off x="550524" y="3596420"/>
            <a:ext cx="4124219" cy="7958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i="0" kern="1200" spc="-150">
                <a:solidFill>
                  <a:srgbClr val="5DC332"/>
                </a:solidFill>
                <a:latin typeface="Inter Light" panose="02000503000000020004" pitchFamily="2" charset="0"/>
                <a:ea typeface="Inter Light" panose="02000503000000020004" pitchFamily="2" charset="0"/>
                <a:cs typeface="+mj-cs"/>
              </a:defRPr>
            </a:lvl1pPr>
          </a:lstStyle>
          <a:p>
            <a:r>
              <a:rPr lang="en-US" dirty="0"/>
              <a:t>Becoming a B Corp</a:t>
            </a:r>
          </a:p>
        </p:txBody>
      </p:sp>
    </p:spTree>
    <p:extLst>
      <p:ext uri="{BB962C8B-B14F-4D97-AF65-F5344CB8AC3E}">
        <p14:creationId xmlns:p14="http://schemas.microsoft.com/office/powerpoint/2010/main" val="3934980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CC5A-E9D1-145A-DEA3-34E3AF7A2455}"/>
              </a:ext>
            </a:extLst>
          </p:cNvPr>
          <p:cNvSpPr>
            <a:spLocks noGrp="1"/>
          </p:cNvSpPr>
          <p:nvPr>
            <p:ph type="ctrTitle"/>
          </p:nvPr>
        </p:nvSpPr>
        <p:spPr>
          <a:xfrm>
            <a:off x="815968" y="349321"/>
            <a:ext cx="3519726" cy="1490125"/>
          </a:xfrm>
        </p:spPr>
        <p:txBody>
          <a:bodyPr>
            <a:normAutofit fontScale="90000"/>
          </a:bodyPr>
          <a:lstStyle/>
          <a:p>
            <a:pPr algn="l"/>
            <a:r>
              <a:rPr lang="en-GB" dirty="0"/>
              <a:t>Thank you</a:t>
            </a:r>
            <a:br>
              <a:rPr lang="en-GB" dirty="0"/>
            </a:br>
            <a:r>
              <a:rPr lang="en-GB" dirty="0"/>
              <a:t>Any questions?</a:t>
            </a:r>
          </a:p>
        </p:txBody>
      </p:sp>
      <p:sp>
        <p:nvSpPr>
          <p:cNvPr id="3" name="Subtitle 2">
            <a:extLst>
              <a:ext uri="{FF2B5EF4-FFF2-40B4-BE49-F238E27FC236}">
                <a16:creationId xmlns:a16="http://schemas.microsoft.com/office/drawing/2014/main" id="{5A42FB47-0BDB-AC8F-F333-52CFA85E6AD6}"/>
              </a:ext>
            </a:extLst>
          </p:cNvPr>
          <p:cNvSpPr>
            <a:spLocks noGrp="1"/>
          </p:cNvSpPr>
          <p:nvPr>
            <p:ph type="subTitle" idx="1"/>
          </p:nvPr>
        </p:nvSpPr>
        <p:spPr>
          <a:xfrm>
            <a:off x="744049" y="3987957"/>
            <a:ext cx="3192266" cy="1655762"/>
          </a:xfrm>
        </p:spPr>
        <p:txBody>
          <a:bodyPr/>
          <a:lstStyle/>
          <a:p>
            <a:pPr algn="l"/>
            <a:r>
              <a:rPr lang="en-GB" sz="2400" b="1" dirty="0">
                <a:latin typeface="Inter" panose="02000503000000020004"/>
              </a:rPr>
              <a:t>Contact</a:t>
            </a:r>
          </a:p>
          <a:p>
            <a:pPr algn="l"/>
            <a:r>
              <a:rPr lang="en-GB" sz="2400" kern="0" dirty="0">
                <a:latin typeface="Inter" panose="02000503000000020004"/>
                <a:cs typeface="Times New Roman" panose="02020603050405020304" pitchFamily="18" charset="0"/>
              </a:rPr>
              <a:t>solutions@skentel.net</a:t>
            </a:r>
          </a:p>
          <a:p>
            <a:endParaRPr lang="en-GB" dirty="0"/>
          </a:p>
        </p:txBody>
      </p:sp>
      <p:pic>
        <p:nvPicPr>
          <p:cNvPr id="5" name="Picture 4" descr="A qr code with a few black squares&#10;&#10;AI-generated content may be incorrect.">
            <a:extLst>
              <a:ext uri="{FF2B5EF4-FFF2-40B4-BE49-F238E27FC236}">
                <a16:creationId xmlns:a16="http://schemas.microsoft.com/office/drawing/2014/main" id="{82C52B22-E65A-B31C-1EF8-2D236E8FAF01}"/>
              </a:ext>
            </a:extLst>
          </p:cNvPr>
          <p:cNvPicPr>
            <a:picLocks noChangeAspect="1"/>
          </p:cNvPicPr>
          <p:nvPr/>
        </p:nvPicPr>
        <p:blipFill>
          <a:blip r:embed="rId3"/>
          <a:stretch>
            <a:fillRect/>
          </a:stretch>
        </p:blipFill>
        <p:spPr>
          <a:xfrm>
            <a:off x="4494303" y="149660"/>
            <a:ext cx="5940922" cy="5940922"/>
          </a:xfrm>
          <a:prstGeom prst="rect">
            <a:avLst/>
          </a:prstGeom>
        </p:spPr>
      </p:pic>
      <p:pic>
        <p:nvPicPr>
          <p:cNvPr id="6" name="Picture 5">
            <a:extLst>
              <a:ext uri="{FF2B5EF4-FFF2-40B4-BE49-F238E27FC236}">
                <a16:creationId xmlns:a16="http://schemas.microsoft.com/office/drawing/2014/main" id="{7A1316E3-6D4F-0664-CF1B-B4774EFD0D88}"/>
              </a:ext>
            </a:extLst>
          </p:cNvPr>
          <p:cNvPicPr>
            <a:picLocks noChangeAspect="1"/>
          </p:cNvPicPr>
          <p:nvPr/>
        </p:nvPicPr>
        <p:blipFill>
          <a:blip r:embed="rId4"/>
          <a:stretch>
            <a:fillRect/>
          </a:stretch>
        </p:blipFill>
        <p:spPr>
          <a:xfrm>
            <a:off x="10517418" y="5643719"/>
            <a:ext cx="1444509" cy="446863"/>
          </a:xfrm>
          <a:prstGeom prst="rect">
            <a:avLst/>
          </a:prstGeom>
        </p:spPr>
      </p:pic>
    </p:spTree>
    <p:extLst>
      <p:ext uri="{BB962C8B-B14F-4D97-AF65-F5344CB8AC3E}">
        <p14:creationId xmlns:p14="http://schemas.microsoft.com/office/powerpoint/2010/main" val="1705933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4452-49AF-3059-7016-E7E14845CE00}"/>
              </a:ext>
            </a:extLst>
          </p:cNvPr>
          <p:cNvSpPr>
            <a:spLocks noGrp="1"/>
          </p:cNvSpPr>
          <p:nvPr>
            <p:ph type="title"/>
          </p:nvPr>
        </p:nvSpPr>
        <p:spPr>
          <a:xfrm>
            <a:off x="329694" y="544749"/>
            <a:ext cx="4442331" cy="729343"/>
          </a:xfrm>
        </p:spPr>
        <p:txBody>
          <a:bodyPr>
            <a:normAutofit/>
          </a:bodyPr>
          <a:lstStyle/>
          <a:p>
            <a:r>
              <a:rPr lang="en-GB" sz="4400" dirty="0"/>
              <a:t>What guests want</a:t>
            </a:r>
          </a:p>
        </p:txBody>
      </p:sp>
      <p:pic>
        <p:nvPicPr>
          <p:cNvPr id="7" name="Picture Placeholder 6" descr="A beach with a body of water and a green hill&#10;&#10;AI-generated content may be incorrect.">
            <a:extLst>
              <a:ext uri="{FF2B5EF4-FFF2-40B4-BE49-F238E27FC236}">
                <a16:creationId xmlns:a16="http://schemas.microsoft.com/office/drawing/2014/main" id="{1D947520-9659-0912-1D35-0FED52C1FFF5}"/>
              </a:ext>
            </a:extLst>
          </p:cNvPr>
          <p:cNvPicPr>
            <a:picLocks noGrp="1" noChangeAspect="1"/>
          </p:cNvPicPr>
          <p:nvPr>
            <p:ph type="pic" idx="1"/>
          </p:nvPr>
        </p:nvPicPr>
        <p:blipFill>
          <a:blip r:embed="rId3"/>
          <a:srcRect l="5924" r="35232"/>
          <a:stretch>
            <a:fillRect/>
          </a:stretch>
        </p:blipFill>
        <p:spPr>
          <a:xfrm>
            <a:off x="5437762" y="0"/>
            <a:ext cx="6754238" cy="6235430"/>
          </a:xfrm>
        </p:spPr>
      </p:pic>
      <p:sp>
        <p:nvSpPr>
          <p:cNvPr id="4" name="Text Placeholder 3">
            <a:extLst>
              <a:ext uri="{FF2B5EF4-FFF2-40B4-BE49-F238E27FC236}">
                <a16:creationId xmlns:a16="http://schemas.microsoft.com/office/drawing/2014/main" id="{484D4023-A271-68CB-00FD-83E1CFF085BA}"/>
              </a:ext>
            </a:extLst>
          </p:cNvPr>
          <p:cNvSpPr>
            <a:spLocks noGrp="1"/>
          </p:cNvSpPr>
          <p:nvPr>
            <p:ph type="body" sz="half" idx="2"/>
          </p:nvPr>
        </p:nvSpPr>
        <p:spPr>
          <a:xfrm>
            <a:off x="329694" y="1571946"/>
            <a:ext cx="4442331" cy="4297042"/>
          </a:xfrm>
        </p:spPr>
        <p:txBody>
          <a:bodyPr>
            <a:normAutofit fontScale="40000" lnSpcReduction="20000"/>
          </a:bodyPr>
          <a:lstStyle/>
          <a:p>
            <a:pPr>
              <a:lnSpc>
                <a:spcPct val="160000"/>
              </a:lnSpc>
            </a:pPr>
            <a:r>
              <a:rPr lang="en-GB" sz="8600" b="1" dirty="0">
                <a:solidFill>
                  <a:srgbClr val="5DC332"/>
                </a:solidFill>
              </a:rPr>
              <a:t>71% </a:t>
            </a:r>
            <a:r>
              <a:rPr lang="en-GB" sz="7000" dirty="0"/>
              <a:t>of UK holidaymakers are interested in seeing information about the sustainability of a holiday before they make a booking</a:t>
            </a:r>
          </a:p>
          <a:p>
            <a:endParaRPr lang="en-GB" dirty="0"/>
          </a:p>
          <a:p>
            <a:endParaRPr lang="en-GB" dirty="0"/>
          </a:p>
          <a:p>
            <a:endParaRPr lang="en-GB" dirty="0"/>
          </a:p>
          <a:p>
            <a:endParaRPr lang="en-GB" dirty="0"/>
          </a:p>
          <a:p>
            <a:r>
              <a:rPr lang="en-GB" sz="3100" dirty="0"/>
              <a:t>Source: Mintel 2025 report, UK sustainability in Travel Market report</a:t>
            </a:r>
          </a:p>
          <a:p>
            <a:endParaRPr lang="en-GB" dirty="0"/>
          </a:p>
        </p:txBody>
      </p:sp>
      <p:sp>
        <p:nvSpPr>
          <p:cNvPr id="5" name="Slide Number Placeholder 4">
            <a:extLst>
              <a:ext uri="{FF2B5EF4-FFF2-40B4-BE49-F238E27FC236}">
                <a16:creationId xmlns:a16="http://schemas.microsoft.com/office/drawing/2014/main" id="{1A58B26B-CD16-C7F6-1C5B-E64F05558E94}"/>
              </a:ext>
            </a:extLst>
          </p:cNvPr>
          <p:cNvSpPr>
            <a:spLocks noGrp="1"/>
          </p:cNvSpPr>
          <p:nvPr>
            <p:ph type="sldNum" sz="quarter" idx="12"/>
          </p:nvPr>
        </p:nvSpPr>
        <p:spPr/>
        <p:txBody>
          <a:bodyPr/>
          <a:lstStyle/>
          <a:p>
            <a:fld id="{AA72D1D6-945E-334E-89FC-180B16B0D7B8}" type="slidenum">
              <a:rPr lang="en-US" smtClean="0"/>
              <a:t>2</a:t>
            </a:fld>
            <a:endParaRPr lang="en-US"/>
          </a:p>
        </p:txBody>
      </p:sp>
    </p:spTree>
    <p:extLst>
      <p:ext uri="{BB962C8B-B14F-4D97-AF65-F5344CB8AC3E}">
        <p14:creationId xmlns:p14="http://schemas.microsoft.com/office/powerpoint/2010/main" val="381996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EAA6-B83A-12FA-EB96-D10BF11A015E}"/>
              </a:ext>
            </a:extLst>
          </p:cNvPr>
          <p:cNvSpPr>
            <a:spLocks noGrp="1"/>
          </p:cNvSpPr>
          <p:nvPr>
            <p:ph type="title"/>
          </p:nvPr>
        </p:nvSpPr>
        <p:spPr>
          <a:xfrm>
            <a:off x="838200" y="321012"/>
            <a:ext cx="10515600" cy="790513"/>
          </a:xfrm>
        </p:spPr>
        <p:txBody>
          <a:bodyPr>
            <a:normAutofit/>
          </a:bodyPr>
          <a:lstStyle/>
          <a:p>
            <a:r>
              <a:rPr lang="en-GB" sz="4400" dirty="0">
                <a:solidFill>
                  <a:schemeClr val="tx1"/>
                </a:solidFill>
              </a:rPr>
              <a:t>The reality for operators</a:t>
            </a:r>
          </a:p>
        </p:txBody>
      </p:sp>
      <p:sp>
        <p:nvSpPr>
          <p:cNvPr id="4" name="Slide Number Placeholder 3">
            <a:extLst>
              <a:ext uri="{FF2B5EF4-FFF2-40B4-BE49-F238E27FC236}">
                <a16:creationId xmlns:a16="http://schemas.microsoft.com/office/drawing/2014/main" id="{99F73128-21A3-AD0E-6625-FA8A74DCD467}"/>
              </a:ext>
            </a:extLst>
          </p:cNvPr>
          <p:cNvSpPr>
            <a:spLocks noGrp="1"/>
          </p:cNvSpPr>
          <p:nvPr>
            <p:ph type="sldNum" sz="quarter" idx="12"/>
          </p:nvPr>
        </p:nvSpPr>
        <p:spPr/>
        <p:txBody>
          <a:bodyPr/>
          <a:lstStyle/>
          <a:p>
            <a:fld id="{AA72D1D6-945E-334E-89FC-180B16B0D7B8}" type="slidenum">
              <a:rPr lang="en-US" smtClean="0"/>
              <a:t>3</a:t>
            </a:fld>
            <a:endParaRPr lang="en-US"/>
          </a:p>
        </p:txBody>
      </p:sp>
      <p:sp>
        <p:nvSpPr>
          <p:cNvPr id="6" name="TextBox 5">
            <a:extLst>
              <a:ext uri="{FF2B5EF4-FFF2-40B4-BE49-F238E27FC236}">
                <a16:creationId xmlns:a16="http://schemas.microsoft.com/office/drawing/2014/main" id="{7BF79490-5C71-42FA-C3D9-9E402F49265F}"/>
              </a:ext>
            </a:extLst>
          </p:cNvPr>
          <p:cNvSpPr txBox="1"/>
          <p:nvPr/>
        </p:nvSpPr>
        <p:spPr>
          <a:xfrm>
            <a:off x="2477311" y="1788374"/>
            <a:ext cx="7886839" cy="4062651"/>
          </a:xfrm>
          <a:prstGeom prst="rect">
            <a:avLst/>
          </a:prstGeom>
          <a:noFill/>
        </p:spPr>
        <p:txBody>
          <a:bodyPr wrap="none" rtlCol="0">
            <a:spAutoFit/>
          </a:bodyPr>
          <a:lstStyle/>
          <a:p>
            <a:r>
              <a:rPr lang="en-GB" sz="2400" b="1" dirty="0">
                <a:latin typeface="Inter" panose="02000503000000020004" pitchFamily="2" charset="0"/>
              </a:rPr>
              <a:t>Rising costs: </a:t>
            </a:r>
            <a:r>
              <a:rPr lang="en-GB" sz="2400" dirty="0">
                <a:latin typeface="Inter" panose="02000503000000020004" pitchFamily="2" charset="0"/>
              </a:rPr>
              <a:t>Energy, Wages, NI contributions</a:t>
            </a:r>
          </a:p>
          <a:p>
            <a:endParaRPr lang="en-GB" sz="2400" dirty="0">
              <a:latin typeface="Inter" panose="02000503000000020004" pitchFamily="2" charset="0"/>
            </a:endParaRPr>
          </a:p>
          <a:p>
            <a:pPr algn="ctr"/>
            <a:endParaRPr lang="en-GB" sz="2400" dirty="0">
              <a:latin typeface="Inter" panose="02000503000000020004" pitchFamily="2" charset="0"/>
            </a:endParaRPr>
          </a:p>
          <a:p>
            <a:pPr algn="ctr"/>
            <a:endParaRPr lang="en-GB" sz="2400" dirty="0">
              <a:latin typeface="Inter" panose="02000503000000020004" pitchFamily="2" charset="0"/>
            </a:endParaRPr>
          </a:p>
          <a:p>
            <a:pPr lvl="0" eaLnBrk="0" fontAlgn="base" hangingPunct="0">
              <a:spcBef>
                <a:spcPct val="0"/>
              </a:spcBef>
              <a:spcAft>
                <a:spcPct val="0"/>
              </a:spcAft>
            </a:pPr>
            <a:r>
              <a:rPr lang="en-US" altLang="en-US" sz="2400" b="1" dirty="0">
                <a:latin typeface="Inter" panose="02000503000000020004" pitchFamily="2" charset="0"/>
              </a:rPr>
              <a:t>Time Constraints: </a:t>
            </a:r>
            <a:r>
              <a:rPr lang="en-US" altLang="en-US" sz="2400" dirty="0">
                <a:latin typeface="Inter" panose="02000503000000020004" pitchFamily="2" charset="0"/>
              </a:rPr>
              <a:t>Stretched operational teams </a:t>
            </a:r>
          </a:p>
          <a:p>
            <a:pPr lvl="0" eaLnBrk="0" fontAlgn="base" hangingPunct="0">
              <a:spcBef>
                <a:spcPct val="0"/>
              </a:spcBef>
              <a:spcAft>
                <a:spcPct val="0"/>
              </a:spcAft>
            </a:pPr>
            <a:endParaRPr lang="en-US" altLang="en-US" sz="2400" dirty="0">
              <a:latin typeface="Inter" panose="02000503000000020004" pitchFamily="2" charset="0"/>
            </a:endParaRPr>
          </a:p>
          <a:p>
            <a:pPr lvl="0" eaLnBrk="0" fontAlgn="base" hangingPunct="0">
              <a:spcBef>
                <a:spcPct val="0"/>
              </a:spcBef>
              <a:spcAft>
                <a:spcPct val="0"/>
              </a:spcAft>
            </a:pPr>
            <a:endParaRPr lang="en-US" altLang="en-US" sz="2400" dirty="0">
              <a:latin typeface="Inter" panose="02000503000000020004" pitchFamily="2" charset="0"/>
            </a:endParaRPr>
          </a:p>
          <a:p>
            <a:pPr lvl="0" eaLnBrk="0" fontAlgn="base" hangingPunct="0">
              <a:spcBef>
                <a:spcPct val="0"/>
              </a:spcBef>
              <a:spcAft>
                <a:spcPct val="0"/>
              </a:spcAft>
            </a:pPr>
            <a:endParaRPr lang="en-US" altLang="en-US" sz="2400" b="1" dirty="0">
              <a:latin typeface="Inter" panose="02000503000000020004" pitchFamily="2" charset="0"/>
            </a:endParaRPr>
          </a:p>
          <a:p>
            <a:pPr lvl="0" eaLnBrk="0" fontAlgn="base" hangingPunct="0">
              <a:spcBef>
                <a:spcPct val="0"/>
              </a:spcBef>
              <a:spcAft>
                <a:spcPct val="0"/>
              </a:spcAft>
            </a:pPr>
            <a:r>
              <a:rPr lang="en-US" altLang="en-US" sz="2400" b="1" dirty="0">
                <a:latin typeface="Inter" panose="02000503000000020004" pitchFamily="2" charset="0"/>
              </a:rPr>
              <a:t>Sustainability Pressure</a:t>
            </a:r>
            <a:r>
              <a:rPr lang="en-US" altLang="en-US" sz="2400" dirty="0">
                <a:latin typeface="Inter" panose="02000503000000020004" pitchFamily="2" charset="0"/>
              </a:rPr>
              <a:t>: Regulatory &amp; consumer expectations </a:t>
            </a:r>
          </a:p>
          <a:p>
            <a:pPr algn="ctr"/>
            <a:endParaRPr lang="en-GB" sz="2400" dirty="0">
              <a:latin typeface="Inter" panose="02000503000000020004" pitchFamily="2" charset="0"/>
            </a:endParaRPr>
          </a:p>
          <a:p>
            <a:pPr algn="ctr"/>
            <a:endParaRPr lang="en-GB" dirty="0"/>
          </a:p>
        </p:txBody>
      </p:sp>
      <p:pic>
        <p:nvPicPr>
          <p:cNvPr id="12" name="Graphic 11" descr="Earth globe: Africa and Europe with solid fill">
            <a:extLst>
              <a:ext uri="{FF2B5EF4-FFF2-40B4-BE49-F238E27FC236}">
                <a16:creationId xmlns:a16="http://schemas.microsoft.com/office/drawing/2014/main" id="{DA755D11-F48D-7594-FB73-545B8F028F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613" y="4311180"/>
            <a:ext cx="1174432" cy="1174432"/>
          </a:xfrm>
          <a:prstGeom prst="rect">
            <a:avLst/>
          </a:prstGeom>
        </p:spPr>
      </p:pic>
      <p:pic>
        <p:nvPicPr>
          <p:cNvPr id="15" name="Graphic 14" descr="Alarm clock with solid fill">
            <a:extLst>
              <a:ext uri="{FF2B5EF4-FFF2-40B4-BE49-F238E27FC236}">
                <a16:creationId xmlns:a16="http://schemas.microsoft.com/office/drawing/2014/main" id="{442F09D6-F015-A879-6345-60E3E7D3DC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774" y="2799945"/>
            <a:ext cx="1258110" cy="1258110"/>
          </a:xfrm>
          <a:prstGeom prst="rect">
            <a:avLst/>
          </a:prstGeom>
        </p:spPr>
      </p:pic>
      <p:pic>
        <p:nvPicPr>
          <p:cNvPr id="17" name="Graphic 16" descr="Flying Money with solid fill">
            <a:extLst>
              <a:ext uri="{FF2B5EF4-FFF2-40B4-BE49-F238E27FC236}">
                <a16:creationId xmlns:a16="http://schemas.microsoft.com/office/drawing/2014/main" id="{F21CB032-A825-70F4-DE6D-7E7F80FCF1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215" y="1536396"/>
            <a:ext cx="1134267" cy="1134267"/>
          </a:xfrm>
          <a:prstGeom prst="rect">
            <a:avLst/>
          </a:prstGeom>
        </p:spPr>
      </p:pic>
    </p:spTree>
    <p:extLst>
      <p:ext uri="{BB962C8B-B14F-4D97-AF65-F5344CB8AC3E}">
        <p14:creationId xmlns:p14="http://schemas.microsoft.com/office/powerpoint/2010/main" val="4082423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AE99-4A11-50B6-0C72-BDCFEADC4E08}"/>
              </a:ext>
            </a:extLst>
          </p:cNvPr>
          <p:cNvSpPr>
            <a:spLocks noGrp="1"/>
          </p:cNvSpPr>
          <p:nvPr>
            <p:ph type="title"/>
          </p:nvPr>
        </p:nvSpPr>
        <p:spPr>
          <a:xfrm>
            <a:off x="757136" y="321985"/>
            <a:ext cx="10515600" cy="846803"/>
          </a:xfrm>
        </p:spPr>
        <p:txBody>
          <a:bodyPr/>
          <a:lstStyle/>
          <a:p>
            <a:r>
              <a:rPr lang="en-GB" dirty="0"/>
              <a:t>Key opportunities</a:t>
            </a:r>
          </a:p>
        </p:txBody>
      </p:sp>
      <p:sp>
        <p:nvSpPr>
          <p:cNvPr id="4" name="Slide Number Placeholder 3">
            <a:extLst>
              <a:ext uri="{FF2B5EF4-FFF2-40B4-BE49-F238E27FC236}">
                <a16:creationId xmlns:a16="http://schemas.microsoft.com/office/drawing/2014/main" id="{73069D08-8B9D-E37C-58FF-5FEA137F8BDA}"/>
              </a:ext>
            </a:extLst>
          </p:cNvPr>
          <p:cNvSpPr>
            <a:spLocks noGrp="1"/>
          </p:cNvSpPr>
          <p:nvPr>
            <p:ph type="sldNum" sz="quarter" idx="12"/>
          </p:nvPr>
        </p:nvSpPr>
        <p:spPr/>
        <p:txBody>
          <a:bodyPr/>
          <a:lstStyle/>
          <a:p>
            <a:fld id="{AA72D1D6-945E-334E-89FC-180B16B0D7B8}" type="slidenum">
              <a:rPr lang="en-US" smtClean="0"/>
              <a:t>4</a:t>
            </a:fld>
            <a:endParaRPr lang="en-US"/>
          </a:p>
        </p:txBody>
      </p:sp>
      <p:pic>
        <p:nvPicPr>
          <p:cNvPr id="12" name="Content Placeholder 11" descr="A aerial view of a housing complex&#10;&#10;AI-generated content may be incorrect.">
            <a:extLst>
              <a:ext uri="{FF2B5EF4-FFF2-40B4-BE49-F238E27FC236}">
                <a16:creationId xmlns:a16="http://schemas.microsoft.com/office/drawing/2014/main" id="{7BC3B83F-521F-B4EF-EFFF-D0F2C4F4DBE2}"/>
              </a:ext>
            </a:extLst>
          </p:cNvPr>
          <p:cNvPicPr>
            <a:picLocks noGrp="1" noChangeAspect="1"/>
          </p:cNvPicPr>
          <p:nvPr>
            <p:ph idx="1"/>
          </p:nvPr>
        </p:nvPicPr>
        <p:blipFill>
          <a:blip r:embed="rId3"/>
          <a:srcRect r="2718"/>
          <a:stretch>
            <a:fillRect/>
          </a:stretch>
        </p:blipFill>
        <p:spPr>
          <a:xfrm>
            <a:off x="5588565" y="-2621"/>
            <a:ext cx="6603435" cy="6235063"/>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6" name="Group 15">
            <a:extLst>
              <a:ext uri="{FF2B5EF4-FFF2-40B4-BE49-F238E27FC236}">
                <a16:creationId xmlns:a16="http://schemas.microsoft.com/office/drawing/2014/main" id="{1FA3AA1C-4C9F-E39B-338E-65DD56B06D0B}"/>
              </a:ext>
            </a:extLst>
          </p:cNvPr>
          <p:cNvGrpSpPr/>
          <p:nvPr/>
        </p:nvGrpSpPr>
        <p:grpSpPr>
          <a:xfrm>
            <a:off x="2176663" y="1600178"/>
            <a:ext cx="1009556" cy="943656"/>
            <a:chOff x="4398846" y="91631"/>
            <a:chExt cx="1314449" cy="1314449"/>
          </a:xfrm>
        </p:grpSpPr>
        <p:sp>
          <p:nvSpPr>
            <p:cNvPr id="17" name="Oval 16">
              <a:extLst>
                <a:ext uri="{FF2B5EF4-FFF2-40B4-BE49-F238E27FC236}">
                  <a16:creationId xmlns:a16="http://schemas.microsoft.com/office/drawing/2014/main" id="{5DDAEF3E-E378-E126-22AD-7DEBDEEEF80D}"/>
                </a:ext>
              </a:extLst>
            </p:cNvPr>
            <p:cNvSpPr/>
            <p:nvPr/>
          </p:nvSpPr>
          <p:spPr>
            <a:xfrm>
              <a:off x="4398846" y="91631"/>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Oval 4">
              <a:extLst>
                <a:ext uri="{FF2B5EF4-FFF2-40B4-BE49-F238E27FC236}">
                  <a16:creationId xmlns:a16="http://schemas.microsoft.com/office/drawing/2014/main" id="{0E7E7D8F-8019-05A5-BC93-A45F8EE4D7EA}"/>
                </a:ext>
              </a:extLst>
            </p:cNvPr>
            <p:cNvSpPr txBox="1"/>
            <p:nvPr/>
          </p:nvSpPr>
          <p:spPr>
            <a:xfrm>
              <a:off x="4607094" y="234572"/>
              <a:ext cx="929455" cy="929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dirty="0"/>
            </a:p>
          </p:txBody>
        </p:sp>
      </p:grpSp>
      <p:sp>
        <p:nvSpPr>
          <p:cNvPr id="19" name="TextBox 18">
            <a:extLst>
              <a:ext uri="{FF2B5EF4-FFF2-40B4-BE49-F238E27FC236}">
                <a16:creationId xmlns:a16="http://schemas.microsoft.com/office/drawing/2014/main" id="{CBE16E74-6B91-6E6D-DDEB-E31866F15024}"/>
              </a:ext>
            </a:extLst>
          </p:cNvPr>
          <p:cNvSpPr txBox="1"/>
          <p:nvPr/>
        </p:nvSpPr>
        <p:spPr>
          <a:xfrm>
            <a:off x="3393846" y="1638036"/>
            <a:ext cx="2130711" cy="646331"/>
          </a:xfrm>
          <a:prstGeom prst="rect">
            <a:avLst/>
          </a:prstGeom>
          <a:noFill/>
        </p:spPr>
        <p:txBody>
          <a:bodyPr wrap="none" rtlCol="0">
            <a:spAutoFit/>
          </a:bodyPr>
          <a:lstStyle/>
          <a:p>
            <a:r>
              <a:rPr lang="en-GB" dirty="0">
                <a:latin typeface="Inter" panose="02000503000000020004"/>
              </a:rPr>
              <a:t>Smart Energy &amp;</a:t>
            </a:r>
          </a:p>
          <a:p>
            <a:r>
              <a:rPr lang="en-GB" dirty="0">
                <a:latin typeface="Inter" panose="02000503000000020004"/>
              </a:rPr>
              <a:t>Water Management</a:t>
            </a:r>
          </a:p>
        </p:txBody>
      </p:sp>
      <p:grpSp>
        <p:nvGrpSpPr>
          <p:cNvPr id="28" name="Group 27">
            <a:extLst>
              <a:ext uri="{FF2B5EF4-FFF2-40B4-BE49-F238E27FC236}">
                <a16:creationId xmlns:a16="http://schemas.microsoft.com/office/drawing/2014/main" id="{88DFF75C-8448-7C2D-816F-EF1FC153A096}"/>
              </a:ext>
            </a:extLst>
          </p:cNvPr>
          <p:cNvGrpSpPr/>
          <p:nvPr/>
        </p:nvGrpSpPr>
        <p:grpSpPr>
          <a:xfrm>
            <a:off x="2223998" y="2957172"/>
            <a:ext cx="2718478" cy="943656"/>
            <a:chOff x="3268064" y="-187715"/>
            <a:chExt cx="3539475" cy="1314449"/>
          </a:xfrm>
        </p:grpSpPr>
        <p:sp>
          <p:nvSpPr>
            <p:cNvPr id="29" name="Oval 28">
              <a:extLst>
                <a:ext uri="{FF2B5EF4-FFF2-40B4-BE49-F238E27FC236}">
                  <a16:creationId xmlns:a16="http://schemas.microsoft.com/office/drawing/2014/main" id="{78AD38D8-C5CE-9904-D5BF-9D952CBBE39D}"/>
                </a:ext>
              </a:extLst>
            </p:cNvPr>
            <p:cNvSpPr/>
            <p:nvPr/>
          </p:nvSpPr>
          <p:spPr>
            <a:xfrm>
              <a:off x="3268064" y="-187715"/>
              <a:ext cx="1314448"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0" name="Oval 4">
              <a:extLst>
                <a:ext uri="{FF2B5EF4-FFF2-40B4-BE49-F238E27FC236}">
                  <a16:creationId xmlns:a16="http://schemas.microsoft.com/office/drawing/2014/main" id="{4F038A59-27FD-5AD6-E223-499B5200046B}"/>
                </a:ext>
              </a:extLst>
            </p:cNvPr>
            <p:cNvSpPr txBox="1"/>
            <p:nvPr/>
          </p:nvSpPr>
          <p:spPr>
            <a:xfrm>
              <a:off x="5878082" y="98664"/>
              <a:ext cx="929457" cy="9151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p:txBody>
        </p:sp>
      </p:grpSp>
      <p:sp>
        <p:nvSpPr>
          <p:cNvPr id="31" name="TextBox 30">
            <a:extLst>
              <a:ext uri="{FF2B5EF4-FFF2-40B4-BE49-F238E27FC236}">
                <a16:creationId xmlns:a16="http://schemas.microsoft.com/office/drawing/2014/main" id="{34D466CE-1DA2-3A60-0839-E6EBCCEA9D34}"/>
              </a:ext>
            </a:extLst>
          </p:cNvPr>
          <p:cNvSpPr txBox="1"/>
          <p:nvPr/>
        </p:nvSpPr>
        <p:spPr>
          <a:xfrm>
            <a:off x="3393846" y="3083838"/>
            <a:ext cx="1347998" cy="646331"/>
          </a:xfrm>
          <a:prstGeom prst="rect">
            <a:avLst/>
          </a:prstGeom>
          <a:noFill/>
        </p:spPr>
        <p:txBody>
          <a:bodyPr wrap="none" rtlCol="0">
            <a:spAutoFit/>
          </a:bodyPr>
          <a:lstStyle/>
          <a:p>
            <a:r>
              <a:rPr lang="en-GB" dirty="0">
                <a:latin typeface="Inter" panose="02000503000000020004"/>
              </a:rPr>
              <a:t>Operational </a:t>
            </a:r>
          </a:p>
          <a:p>
            <a:r>
              <a:rPr lang="en-GB" dirty="0">
                <a:latin typeface="Inter" panose="02000503000000020004"/>
              </a:rPr>
              <a:t>efficiency</a:t>
            </a:r>
          </a:p>
        </p:txBody>
      </p:sp>
      <p:grpSp>
        <p:nvGrpSpPr>
          <p:cNvPr id="36" name="Group 35">
            <a:extLst>
              <a:ext uri="{FF2B5EF4-FFF2-40B4-BE49-F238E27FC236}">
                <a16:creationId xmlns:a16="http://schemas.microsoft.com/office/drawing/2014/main" id="{53B1607B-534A-78FD-753A-FA6C1C442FD0}"/>
              </a:ext>
            </a:extLst>
          </p:cNvPr>
          <p:cNvGrpSpPr/>
          <p:nvPr/>
        </p:nvGrpSpPr>
        <p:grpSpPr>
          <a:xfrm>
            <a:off x="2186006" y="4480444"/>
            <a:ext cx="1009556" cy="984224"/>
            <a:chOff x="4600575" y="-56277"/>
            <a:chExt cx="1314449" cy="1370957"/>
          </a:xfrm>
        </p:grpSpPr>
        <p:sp>
          <p:nvSpPr>
            <p:cNvPr id="37" name="Oval 36">
              <a:extLst>
                <a:ext uri="{FF2B5EF4-FFF2-40B4-BE49-F238E27FC236}">
                  <a16:creationId xmlns:a16="http://schemas.microsoft.com/office/drawing/2014/main" id="{E5EE5E81-2F20-AA09-1443-9FE2C318E45F}"/>
                </a:ext>
              </a:extLst>
            </p:cNvPr>
            <p:cNvSpPr/>
            <p:nvPr/>
          </p:nvSpPr>
          <p:spPr>
            <a:xfrm>
              <a:off x="4600575" y="231"/>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8" name="Oval 4">
              <a:extLst>
                <a:ext uri="{FF2B5EF4-FFF2-40B4-BE49-F238E27FC236}">
                  <a16:creationId xmlns:a16="http://schemas.microsoft.com/office/drawing/2014/main" id="{027F847D-A431-DB0B-ECFE-4ADC99391E74}"/>
                </a:ext>
              </a:extLst>
            </p:cNvPr>
            <p:cNvSpPr txBox="1"/>
            <p:nvPr/>
          </p:nvSpPr>
          <p:spPr>
            <a:xfrm>
              <a:off x="4769437" y="-56277"/>
              <a:ext cx="929455" cy="929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dirty="0"/>
            </a:p>
          </p:txBody>
        </p:sp>
      </p:grpSp>
      <p:sp>
        <p:nvSpPr>
          <p:cNvPr id="39" name="TextBox 38">
            <a:extLst>
              <a:ext uri="{FF2B5EF4-FFF2-40B4-BE49-F238E27FC236}">
                <a16:creationId xmlns:a16="http://schemas.microsoft.com/office/drawing/2014/main" id="{D3BC6BDA-CF5D-C6EB-1A79-A5E7EA9F6318}"/>
              </a:ext>
            </a:extLst>
          </p:cNvPr>
          <p:cNvSpPr txBox="1"/>
          <p:nvPr/>
        </p:nvSpPr>
        <p:spPr>
          <a:xfrm>
            <a:off x="3414257" y="4693249"/>
            <a:ext cx="1549142" cy="646331"/>
          </a:xfrm>
          <a:prstGeom prst="rect">
            <a:avLst/>
          </a:prstGeom>
          <a:noFill/>
        </p:spPr>
        <p:txBody>
          <a:bodyPr wrap="none" rtlCol="0">
            <a:spAutoFit/>
          </a:bodyPr>
          <a:lstStyle/>
          <a:p>
            <a:r>
              <a:rPr lang="en-GB" dirty="0">
                <a:latin typeface="Inter" panose="02000503000000020004"/>
              </a:rPr>
              <a:t>Environmental</a:t>
            </a:r>
          </a:p>
          <a:p>
            <a:r>
              <a:rPr lang="en-GB" dirty="0">
                <a:latin typeface="Inter" panose="02000503000000020004"/>
              </a:rPr>
              <a:t>credentials</a:t>
            </a:r>
          </a:p>
        </p:txBody>
      </p:sp>
      <p:pic>
        <p:nvPicPr>
          <p:cNvPr id="43" name="Graphic 42" descr="Open hand with plant outline">
            <a:extLst>
              <a:ext uri="{FF2B5EF4-FFF2-40B4-BE49-F238E27FC236}">
                <a16:creationId xmlns:a16="http://schemas.microsoft.com/office/drawing/2014/main" id="{AF03CB87-8F72-0D1A-5396-55AEB1D697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2813" y="4557789"/>
            <a:ext cx="748400" cy="748400"/>
          </a:xfrm>
          <a:prstGeom prst="rect">
            <a:avLst/>
          </a:prstGeom>
        </p:spPr>
      </p:pic>
      <p:pic>
        <p:nvPicPr>
          <p:cNvPr id="45" name="Graphic 44" descr="Gears outline">
            <a:extLst>
              <a:ext uri="{FF2B5EF4-FFF2-40B4-BE49-F238E27FC236}">
                <a16:creationId xmlns:a16="http://schemas.microsoft.com/office/drawing/2014/main" id="{AEE431C9-A81E-7AEA-13AA-90F58797DB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4872" y="2967630"/>
            <a:ext cx="914400" cy="914400"/>
          </a:xfrm>
          <a:prstGeom prst="rect">
            <a:avLst/>
          </a:prstGeom>
        </p:spPr>
      </p:pic>
      <p:pic>
        <p:nvPicPr>
          <p:cNvPr id="47" name="Graphic 46" descr="Renewable Energy with solid fill">
            <a:extLst>
              <a:ext uri="{FF2B5EF4-FFF2-40B4-BE49-F238E27FC236}">
                <a16:creationId xmlns:a16="http://schemas.microsoft.com/office/drawing/2014/main" id="{85A0E11E-0736-E462-3431-8CB7E541F8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71819" y="1604029"/>
            <a:ext cx="914400" cy="914400"/>
          </a:xfrm>
          <a:prstGeom prst="rect">
            <a:avLst/>
          </a:prstGeom>
        </p:spPr>
      </p:pic>
      <p:cxnSp>
        <p:nvCxnSpPr>
          <p:cNvPr id="5" name="Straight Arrow Connector 4">
            <a:extLst>
              <a:ext uri="{FF2B5EF4-FFF2-40B4-BE49-F238E27FC236}">
                <a16:creationId xmlns:a16="http://schemas.microsoft.com/office/drawing/2014/main" id="{B7E6DC54-CC83-F692-AA52-7B8A3270818E}"/>
              </a:ext>
            </a:extLst>
          </p:cNvPr>
          <p:cNvCxnSpPr>
            <a:cxnSpLocks/>
          </p:cNvCxnSpPr>
          <p:nvPr/>
        </p:nvCxnSpPr>
        <p:spPr>
          <a:xfrm flipV="1">
            <a:off x="774970" y="3241166"/>
            <a:ext cx="0" cy="489003"/>
          </a:xfrm>
          <a:prstGeom prst="straightConnector1">
            <a:avLst/>
          </a:prstGeom>
          <a:ln w="76200">
            <a:solidFill>
              <a:srgbClr val="374C4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889089C-AC0F-E8CC-A792-803AE541F286}"/>
              </a:ext>
            </a:extLst>
          </p:cNvPr>
          <p:cNvCxnSpPr>
            <a:cxnSpLocks/>
          </p:cNvCxnSpPr>
          <p:nvPr/>
        </p:nvCxnSpPr>
        <p:spPr>
          <a:xfrm flipV="1">
            <a:off x="757136" y="4830828"/>
            <a:ext cx="0" cy="489003"/>
          </a:xfrm>
          <a:prstGeom prst="straightConnector1">
            <a:avLst/>
          </a:prstGeom>
          <a:ln w="76200">
            <a:solidFill>
              <a:srgbClr val="374C4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3543011-8317-DB5F-2470-4C3369460DCF}"/>
              </a:ext>
            </a:extLst>
          </p:cNvPr>
          <p:cNvCxnSpPr>
            <a:cxnSpLocks/>
          </p:cNvCxnSpPr>
          <p:nvPr/>
        </p:nvCxnSpPr>
        <p:spPr>
          <a:xfrm>
            <a:off x="774970" y="1809345"/>
            <a:ext cx="0" cy="525323"/>
          </a:xfrm>
          <a:prstGeom prst="straightConnector1">
            <a:avLst/>
          </a:prstGeom>
          <a:ln w="76200">
            <a:solidFill>
              <a:srgbClr val="374C4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86D9B1-590D-B906-8E32-C27C03FC76B2}"/>
              </a:ext>
            </a:extLst>
          </p:cNvPr>
          <p:cNvSpPr txBox="1"/>
          <p:nvPr/>
        </p:nvSpPr>
        <p:spPr>
          <a:xfrm>
            <a:off x="857905" y="1838091"/>
            <a:ext cx="683842" cy="369332"/>
          </a:xfrm>
          <a:prstGeom prst="rect">
            <a:avLst/>
          </a:prstGeom>
          <a:noFill/>
        </p:spPr>
        <p:txBody>
          <a:bodyPr wrap="none" rtlCol="0">
            <a:spAutoFit/>
          </a:bodyPr>
          <a:lstStyle/>
          <a:p>
            <a:r>
              <a:rPr lang="en-GB" dirty="0">
                <a:latin typeface="Inter" panose="02000503000000020004"/>
              </a:rPr>
              <a:t>Costs</a:t>
            </a:r>
          </a:p>
        </p:txBody>
      </p:sp>
      <p:sp>
        <p:nvSpPr>
          <p:cNvPr id="15" name="TextBox 14">
            <a:extLst>
              <a:ext uri="{FF2B5EF4-FFF2-40B4-BE49-F238E27FC236}">
                <a16:creationId xmlns:a16="http://schemas.microsoft.com/office/drawing/2014/main" id="{7DE05502-8389-D2A4-76AA-25F1BD4E034D}"/>
              </a:ext>
            </a:extLst>
          </p:cNvPr>
          <p:cNvSpPr txBox="1"/>
          <p:nvPr/>
        </p:nvSpPr>
        <p:spPr>
          <a:xfrm>
            <a:off x="878036" y="3266080"/>
            <a:ext cx="649537" cy="369332"/>
          </a:xfrm>
          <a:prstGeom prst="rect">
            <a:avLst/>
          </a:prstGeom>
          <a:noFill/>
        </p:spPr>
        <p:txBody>
          <a:bodyPr wrap="none" rtlCol="0">
            <a:spAutoFit/>
          </a:bodyPr>
          <a:lstStyle>
            <a:defPPr>
              <a:defRPr lang="en-US"/>
            </a:defPPr>
            <a:lvl1pPr algn="ctr">
              <a:defRPr sz="2300" b="0"/>
            </a:lvl1pPr>
          </a:lstStyle>
          <a:p>
            <a:pPr algn="l"/>
            <a:r>
              <a:rPr lang="en-GB" sz="1800" dirty="0">
                <a:latin typeface="Inter" panose="02000503000000020004"/>
              </a:rPr>
              <a:t>Time</a:t>
            </a:r>
          </a:p>
        </p:txBody>
      </p:sp>
      <p:sp>
        <p:nvSpPr>
          <p:cNvPr id="20" name="TextBox 19">
            <a:extLst>
              <a:ext uri="{FF2B5EF4-FFF2-40B4-BE49-F238E27FC236}">
                <a16:creationId xmlns:a16="http://schemas.microsoft.com/office/drawing/2014/main" id="{C39C90D6-9E9D-ECDC-9C1E-0F742CBECFA4}"/>
              </a:ext>
            </a:extLst>
          </p:cNvPr>
          <p:cNvSpPr txBox="1"/>
          <p:nvPr/>
        </p:nvSpPr>
        <p:spPr>
          <a:xfrm>
            <a:off x="898455" y="4664449"/>
            <a:ext cx="767646" cy="646331"/>
          </a:xfrm>
          <a:prstGeom prst="rect">
            <a:avLst/>
          </a:prstGeom>
          <a:noFill/>
        </p:spPr>
        <p:txBody>
          <a:bodyPr wrap="none" rtlCol="0">
            <a:spAutoFit/>
          </a:bodyPr>
          <a:lstStyle>
            <a:defPPr>
              <a:defRPr lang="en-US"/>
            </a:defPPr>
            <a:lvl1pPr algn="ctr">
              <a:defRPr b="1"/>
            </a:lvl1pPr>
          </a:lstStyle>
          <a:p>
            <a:pPr algn="l"/>
            <a:r>
              <a:rPr lang="en-GB" b="0" dirty="0">
                <a:latin typeface="Inter" panose="02000503000000020004"/>
              </a:rPr>
              <a:t>Proof </a:t>
            </a:r>
          </a:p>
          <a:p>
            <a:pPr algn="l"/>
            <a:r>
              <a:rPr lang="en-GB" b="0" dirty="0">
                <a:latin typeface="Inter" panose="02000503000000020004"/>
              </a:rPr>
              <a:t>points</a:t>
            </a:r>
          </a:p>
        </p:txBody>
      </p:sp>
    </p:spTree>
    <p:extLst>
      <p:ext uri="{BB962C8B-B14F-4D97-AF65-F5344CB8AC3E}">
        <p14:creationId xmlns:p14="http://schemas.microsoft.com/office/powerpoint/2010/main" val="216704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632AB3-2FC1-4D57-BCAE-1798204240B0}"/>
              </a:ext>
            </a:extLst>
          </p:cNvPr>
          <p:cNvSpPr>
            <a:spLocks noGrp="1"/>
          </p:cNvSpPr>
          <p:nvPr>
            <p:ph type="body" sz="half" idx="2"/>
          </p:nvPr>
        </p:nvSpPr>
        <p:spPr>
          <a:xfrm>
            <a:off x="878777" y="1726400"/>
            <a:ext cx="6399212" cy="3819526"/>
          </a:xfrm>
        </p:spPr>
        <p:txBody>
          <a:bodyPr>
            <a:normAutofit/>
          </a:bodyPr>
          <a:lstStyle/>
          <a:p>
            <a:pPr indent="-228600">
              <a:spcAft>
                <a:spcPts val="600"/>
              </a:spcAft>
              <a:buFont typeface="Arial" panose="020B0604020202020204" pitchFamily="34" charset="0"/>
              <a:buChar char="•"/>
            </a:pPr>
            <a:endParaRPr lang="en-US" sz="2300" dirty="0"/>
          </a:p>
          <a:p>
            <a:pPr lvl="0" indent="-228600">
              <a:spcBef>
                <a:spcPts val="0"/>
              </a:spcBef>
              <a:spcAft>
                <a:spcPts val="600"/>
              </a:spcAft>
              <a:buFont typeface="Arial" panose="020B0604020202020204" pitchFamily="34" charset="0"/>
              <a:buChar char="•"/>
              <a:defRPr/>
            </a:pPr>
            <a:r>
              <a:rPr lang="en-US" sz="2300" dirty="0">
                <a:solidFill>
                  <a:prstClr val="black"/>
                </a:solidFill>
                <a:latin typeface="Inter" panose="02000503000000020004"/>
              </a:rPr>
              <a:t>Heating accommodation based on occupancy</a:t>
            </a:r>
            <a:br>
              <a:rPr lang="en-US" sz="2300" dirty="0">
                <a:solidFill>
                  <a:prstClr val="black"/>
                </a:solidFill>
                <a:latin typeface="Inter" panose="02000503000000020004"/>
              </a:rPr>
            </a:br>
            <a:endParaRPr lang="en-US" sz="2300" dirty="0">
              <a:solidFill>
                <a:prstClr val="black"/>
              </a:solidFill>
              <a:latin typeface="Inter" panose="02000503000000020004"/>
            </a:endParaRPr>
          </a:p>
          <a:p>
            <a:pPr lvl="0" indent="-228600">
              <a:spcBef>
                <a:spcPts val="0"/>
              </a:spcBef>
              <a:spcAft>
                <a:spcPts val="600"/>
              </a:spcAft>
              <a:buFont typeface="Arial" panose="020B0604020202020204" pitchFamily="34" charset="0"/>
              <a:buChar char="•"/>
              <a:defRPr/>
            </a:pPr>
            <a:r>
              <a:rPr lang="en-US" sz="2300" dirty="0">
                <a:solidFill>
                  <a:prstClr val="black"/>
                </a:solidFill>
                <a:latin typeface="Inter" panose="02000503000000020004"/>
              </a:rPr>
              <a:t>Pool and spa temperature </a:t>
            </a:r>
            <a:r>
              <a:rPr lang="en-US" sz="2300" dirty="0" err="1">
                <a:solidFill>
                  <a:prstClr val="black"/>
                </a:solidFill>
                <a:latin typeface="Inter" panose="02000503000000020004"/>
              </a:rPr>
              <a:t>optimisation</a:t>
            </a:r>
            <a:br>
              <a:rPr lang="en-US" sz="2300" dirty="0">
                <a:solidFill>
                  <a:prstClr val="black"/>
                </a:solidFill>
                <a:latin typeface="Inter" panose="02000503000000020004"/>
              </a:rPr>
            </a:br>
            <a:endParaRPr lang="en-US" sz="2300" dirty="0">
              <a:solidFill>
                <a:prstClr val="black"/>
              </a:solidFill>
              <a:latin typeface="Inter" panose="02000503000000020004"/>
            </a:endParaRPr>
          </a:p>
          <a:p>
            <a:pPr lvl="0" indent="-228600">
              <a:spcBef>
                <a:spcPts val="0"/>
              </a:spcBef>
              <a:spcAft>
                <a:spcPts val="600"/>
              </a:spcAft>
              <a:buFont typeface="Arial" panose="020B0604020202020204" pitchFamily="34" charset="0"/>
              <a:buChar char="•"/>
              <a:defRPr/>
            </a:pPr>
            <a:r>
              <a:rPr lang="en-US" sz="2300" dirty="0">
                <a:solidFill>
                  <a:prstClr val="black"/>
                </a:solidFill>
                <a:latin typeface="Inter" panose="02000503000000020004"/>
              </a:rPr>
              <a:t>Lighting controls across distributed facilities</a:t>
            </a:r>
            <a:br>
              <a:rPr lang="en-US" sz="2300" dirty="0">
                <a:solidFill>
                  <a:prstClr val="black"/>
                </a:solidFill>
                <a:latin typeface="Inter" panose="02000503000000020004"/>
              </a:rPr>
            </a:br>
            <a:endParaRPr lang="en-US" sz="2300" dirty="0">
              <a:solidFill>
                <a:prstClr val="black"/>
              </a:solidFill>
              <a:latin typeface="Inter" panose="02000503000000020004"/>
            </a:endParaRPr>
          </a:p>
          <a:p>
            <a:pPr lvl="0" indent="-228600">
              <a:spcBef>
                <a:spcPts val="0"/>
              </a:spcBef>
              <a:spcAft>
                <a:spcPts val="600"/>
              </a:spcAft>
              <a:buFont typeface="Arial" panose="020B0604020202020204" pitchFamily="34" charset="0"/>
              <a:buChar char="•"/>
              <a:defRPr/>
            </a:pPr>
            <a:r>
              <a:rPr lang="en-US" sz="2300" dirty="0">
                <a:solidFill>
                  <a:prstClr val="black"/>
                </a:solidFill>
                <a:latin typeface="Inter" panose="02000503000000020004"/>
              </a:rPr>
              <a:t>Hot water systems efficiency</a:t>
            </a:r>
            <a:endParaRPr lang="en-GB" sz="2300" dirty="0">
              <a:latin typeface="Inter" panose="02000503000000020004"/>
            </a:endParaRPr>
          </a:p>
        </p:txBody>
      </p:sp>
      <p:sp>
        <p:nvSpPr>
          <p:cNvPr id="5" name="Slide Number Placeholder 4">
            <a:extLst>
              <a:ext uri="{FF2B5EF4-FFF2-40B4-BE49-F238E27FC236}">
                <a16:creationId xmlns:a16="http://schemas.microsoft.com/office/drawing/2014/main" id="{B688FACF-7BAE-D02A-9668-AF9879376B52}"/>
              </a:ext>
            </a:extLst>
          </p:cNvPr>
          <p:cNvSpPr>
            <a:spLocks noGrp="1"/>
          </p:cNvSpPr>
          <p:nvPr>
            <p:ph type="sldNum" sz="quarter" idx="12"/>
          </p:nvPr>
        </p:nvSpPr>
        <p:spPr/>
        <p:txBody>
          <a:bodyPr/>
          <a:lstStyle/>
          <a:p>
            <a:fld id="{AA72D1D6-945E-334E-89FC-180B16B0D7B8}" type="slidenum">
              <a:rPr lang="en-US" smtClean="0"/>
              <a:t>5</a:t>
            </a:fld>
            <a:endParaRPr lang="en-US"/>
          </a:p>
        </p:txBody>
      </p:sp>
      <p:sp>
        <p:nvSpPr>
          <p:cNvPr id="22" name="Title 1">
            <a:extLst>
              <a:ext uri="{FF2B5EF4-FFF2-40B4-BE49-F238E27FC236}">
                <a16:creationId xmlns:a16="http://schemas.microsoft.com/office/drawing/2014/main" id="{54B70713-3E6D-4C7C-1E26-1D04C5B968DF}"/>
              </a:ext>
            </a:extLst>
          </p:cNvPr>
          <p:cNvSpPr txBox="1">
            <a:spLocks/>
          </p:cNvSpPr>
          <p:nvPr/>
        </p:nvSpPr>
        <p:spPr>
          <a:xfrm>
            <a:off x="1691986" y="528732"/>
            <a:ext cx="9468883" cy="81642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r>
              <a:rPr lang="en-GB" sz="4400" dirty="0"/>
              <a:t> </a:t>
            </a:r>
            <a:r>
              <a:rPr lang="en-GB" sz="4500" dirty="0"/>
              <a:t>Smart Energy &amp; Water </a:t>
            </a:r>
            <a:r>
              <a:rPr lang="en-GB" sz="4500" dirty="0" err="1"/>
              <a:t>Mgt</a:t>
            </a:r>
            <a:endParaRPr lang="en-GB" sz="4400" dirty="0"/>
          </a:p>
        </p:txBody>
      </p:sp>
      <p:grpSp>
        <p:nvGrpSpPr>
          <p:cNvPr id="25" name="Group 24">
            <a:extLst>
              <a:ext uri="{FF2B5EF4-FFF2-40B4-BE49-F238E27FC236}">
                <a16:creationId xmlns:a16="http://schemas.microsoft.com/office/drawing/2014/main" id="{C99D328A-CD9A-7E47-E729-77E85E294CBA}"/>
              </a:ext>
            </a:extLst>
          </p:cNvPr>
          <p:cNvGrpSpPr/>
          <p:nvPr/>
        </p:nvGrpSpPr>
        <p:grpSpPr>
          <a:xfrm>
            <a:off x="730931" y="533225"/>
            <a:ext cx="1009556" cy="943656"/>
            <a:chOff x="4600575" y="231"/>
            <a:chExt cx="1314449" cy="1314449"/>
          </a:xfrm>
        </p:grpSpPr>
        <p:sp>
          <p:nvSpPr>
            <p:cNvPr id="26" name="Oval 25">
              <a:extLst>
                <a:ext uri="{FF2B5EF4-FFF2-40B4-BE49-F238E27FC236}">
                  <a16:creationId xmlns:a16="http://schemas.microsoft.com/office/drawing/2014/main" id="{0DD235F3-1068-928F-0A7E-F8807F0DD9F9}"/>
                </a:ext>
              </a:extLst>
            </p:cNvPr>
            <p:cNvSpPr/>
            <p:nvPr/>
          </p:nvSpPr>
          <p:spPr>
            <a:xfrm>
              <a:off x="4600575" y="231"/>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Oval 4">
              <a:extLst>
                <a:ext uri="{FF2B5EF4-FFF2-40B4-BE49-F238E27FC236}">
                  <a16:creationId xmlns:a16="http://schemas.microsoft.com/office/drawing/2014/main" id="{0F59C1BD-3502-4892-07FA-16DA9C78D4BC}"/>
                </a:ext>
              </a:extLst>
            </p:cNvPr>
            <p:cNvSpPr txBox="1"/>
            <p:nvPr/>
          </p:nvSpPr>
          <p:spPr>
            <a:xfrm>
              <a:off x="4793072" y="192728"/>
              <a:ext cx="929455" cy="929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p:txBody>
        </p:sp>
      </p:grpSp>
      <p:pic>
        <p:nvPicPr>
          <p:cNvPr id="28" name="Graphic 27" descr="Renewable Energy with solid fill">
            <a:extLst>
              <a:ext uri="{FF2B5EF4-FFF2-40B4-BE49-F238E27FC236}">
                <a16:creationId xmlns:a16="http://schemas.microsoft.com/office/drawing/2014/main" id="{AB4E2BDF-492A-79D9-79DF-015AFD6B7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586" y="533225"/>
            <a:ext cx="914400" cy="914400"/>
          </a:xfrm>
          <a:prstGeom prst="rect">
            <a:avLst/>
          </a:prstGeom>
        </p:spPr>
      </p:pic>
      <p:pic>
        <p:nvPicPr>
          <p:cNvPr id="3" name="Picture 2">
            <a:extLst>
              <a:ext uri="{FF2B5EF4-FFF2-40B4-BE49-F238E27FC236}">
                <a16:creationId xmlns:a16="http://schemas.microsoft.com/office/drawing/2014/main" id="{E39D8DCA-CBE6-DEED-2B75-90AFC90DAF4C}"/>
              </a:ext>
            </a:extLst>
          </p:cNvPr>
          <p:cNvPicPr>
            <a:picLocks noChangeAspect="1"/>
          </p:cNvPicPr>
          <p:nvPr/>
        </p:nvPicPr>
        <p:blipFill>
          <a:blip r:embed="rId5"/>
          <a:srcRect t="2955" r="13107" b="1"/>
          <a:stretch>
            <a:fillRect/>
          </a:stretch>
        </p:blipFill>
        <p:spPr>
          <a:xfrm>
            <a:off x="8044775" y="3169069"/>
            <a:ext cx="4147226" cy="3088457"/>
          </a:xfrm>
          <a:prstGeom prst="rect">
            <a:avLst/>
          </a:prstGeom>
        </p:spPr>
      </p:pic>
      <p:pic>
        <p:nvPicPr>
          <p:cNvPr id="7" name="Picture 6">
            <a:extLst>
              <a:ext uri="{FF2B5EF4-FFF2-40B4-BE49-F238E27FC236}">
                <a16:creationId xmlns:a16="http://schemas.microsoft.com/office/drawing/2014/main" id="{1353CAC4-6032-2ACD-9C32-CB719328D79A}"/>
              </a:ext>
            </a:extLst>
          </p:cNvPr>
          <p:cNvPicPr>
            <a:picLocks noChangeAspect="1"/>
          </p:cNvPicPr>
          <p:nvPr/>
        </p:nvPicPr>
        <p:blipFill>
          <a:blip r:embed="rId6"/>
          <a:srcRect t="18990" b="20452"/>
          <a:stretch>
            <a:fillRect/>
          </a:stretch>
        </p:blipFill>
        <p:spPr>
          <a:xfrm>
            <a:off x="8044774" y="1"/>
            <a:ext cx="4147226" cy="3169068"/>
          </a:xfrm>
          <a:prstGeom prst="rect">
            <a:avLst/>
          </a:prstGeom>
        </p:spPr>
      </p:pic>
    </p:spTree>
    <p:extLst>
      <p:ext uri="{BB962C8B-B14F-4D97-AF65-F5344CB8AC3E}">
        <p14:creationId xmlns:p14="http://schemas.microsoft.com/office/powerpoint/2010/main" val="223394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B2B0-49D2-DA43-C246-5E7F0839C1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C09FFB-738C-3658-BE55-463A66A58C6F}"/>
              </a:ext>
            </a:extLst>
          </p:cNvPr>
          <p:cNvSpPr>
            <a:spLocks noGrp="1"/>
          </p:cNvSpPr>
          <p:nvPr>
            <p:ph type="body" sz="half" idx="2"/>
          </p:nvPr>
        </p:nvSpPr>
        <p:spPr>
          <a:xfrm>
            <a:off x="878777" y="1726400"/>
            <a:ext cx="6399212" cy="3819526"/>
          </a:xfrm>
        </p:spPr>
        <p:txBody>
          <a:bodyPr>
            <a:normAutofit/>
          </a:bodyPr>
          <a:lstStyle/>
          <a:p>
            <a:pPr lvl="0" indent="-228600">
              <a:spcBef>
                <a:spcPts val="0"/>
              </a:spcBef>
              <a:spcAft>
                <a:spcPts val="600"/>
              </a:spcAft>
              <a:buFont typeface="Arial" panose="020B0604020202020204" pitchFamily="34" charset="0"/>
              <a:buChar char="•"/>
              <a:defRPr/>
            </a:pPr>
            <a:endParaRPr lang="en-US" sz="2300" dirty="0">
              <a:solidFill>
                <a:prstClr val="black"/>
              </a:solidFill>
              <a:latin typeface="Aptos" panose="02110004020202020204"/>
            </a:endParaRPr>
          </a:p>
          <a:p>
            <a:pPr indent="-228600">
              <a:spcBef>
                <a:spcPts val="0"/>
              </a:spcBef>
              <a:spcAft>
                <a:spcPts val="600"/>
              </a:spcAft>
              <a:buFont typeface="Arial" panose="020B0604020202020204" pitchFamily="34" charset="0"/>
              <a:buChar char="•"/>
              <a:defRPr/>
            </a:pPr>
            <a:r>
              <a:rPr lang="en-GB" sz="2300" dirty="0">
                <a:solidFill>
                  <a:prstClr val="black"/>
                </a:solidFill>
                <a:latin typeface="Inter" panose="02000503000000020004"/>
              </a:rPr>
              <a:t>Automated &amp; continuous meter readings</a:t>
            </a:r>
            <a:br>
              <a:rPr lang="en-GB" sz="2300" dirty="0">
                <a:solidFill>
                  <a:prstClr val="black"/>
                </a:solidFill>
                <a:latin typeface="Inter" panose="02000503000000020004"/>
              </a:rPr>
            </a:br>
            <a:endParaRPr lang="en-GB" sz="2300" dirty="0">
              <a:solidFill>
                <a:prstClr val="black"/>
              </a:solidFill>
              <a:latin typeface="Inter" panose="02000503000000020004"/>
            </a:endParaRPr>
          </a:p>
          <a:p>
            <a:pPr indent="-228600">
              <a:spcBef>
                <a:spcPts val="0"/>
              </a:spcBef>
              <a:spcAft>
                <a:spcPts val="600"/>
              </a:spcAft>
              <a:buFont typeface="Arial" panose="020B0604020202020204" pitchFamily="34" charset="0"/>
              <a:buChar char="•"/>
              <a:defRPr/>
            </a:pPr>
            <a:r>
              <a:rPr lang="en-GB" sz="2300" dirty="0">
                <a:solidFill>
                  <a:prstClr val="black"/>
                </a:solidFill>
                <a:latin typeface="Inter" panose="02000503000000020004"/>
              </a:rPr>
              <a:t>Automated equipment checks</a:t>
            </a:r>
            <a:br>
              <a:rPr lang="en-GB" sz="2300" dirty="0">
                <a:solidFill>
                  <a:prstClr val="black"/>
                </a:solidFill>
                <a:latin typeface="Inter" panose="02000503000000020004"/>
              </a:rPr>
            </a:br>
            <a:endParaRPr lang="en-GB" sz="2300" dirty="0">
              <a:solidFill>
                <a:prstClr val="black"/>
              </a:solidFill>
              <a:latin typeface="Inter" panose="02000503000000020004"/>
            </a:endParaRPr>
          </a:p>
          <a:p>
            <a:pPr indent="-228600">
              <a:spcBef>
                <a:spcPts val="0"/>
              </a:spcBef>
              <a:spcAft>
                <a:spcPts val="600"/>
              </a:spcAft>
              <a:buFont typeface="Arial" panose="020B0604020202020204" pitchFamily="34" charset="0"/>
              <a:buChar char="•"/>
              <a:defRPr/>
            </a:pPr>
            <a:r>
              <a:rPr lang="en-GB" sz="2300" dirty="0">
                <a:solidFill>
                  <a:prstClr val="black"/>
                </a:solidFill>
                <a:latin typeface="Inter" panose="02000503000000020004"/>
              </a:rPr>
              <a:t>Automated alerts</a:t>
            </a:r>
            <a:br>
              <a:rPr lang="en-GB" sz="2300" dirty="0">
                <a:solidFill>
                  <a:prstClr val="black"/>
                </a:solidFill>
                <a:latin typeface="Inter" panose="02000503000000020004"/>
              </a:rPr>
            </a:br>
            <a:endParaRPr lang="en-GB" sz="2300" dirty="0">
              <a:solidFill>
                <a:prstClr val="black"/>
              </a:solidFill>
              <a:latin typeface="Inter" panose="02000503000000020004"/>
            </a:endParaRPr>
          </a:p>
          <a:p>
            <a:pPr indent="-228600">
              <a:spcBef>
                <a:spcPts val="0"/>
              </a:spcBef>
              <a:spcAft>
                <a:spcPts val="600"/>
              </a:spcAft>
              <a:buFont typeface="Arial" panose="020B0604020202020204" pitchFamily="34" charset="0"/>
              <a:buChar char="•"/>
              <a:defRPr/>
            </a:pPr>
            <a:r>
              <a:rPr lang="en-GB" sz="2300" dirty="0">
                <a:solidFill>
                  <a:prstClr val="black"/>
                </a:solidFill>
                <a:latin typeface="Inter" panose="02000503000000020004"/>
              </a:rPr>
              <a:t>Predictive maintenance scheduling</a:t>
            </a:r>
            <a:endParaRPr lang="en-US" sz="2300" dirty="0">
              <a:solidFill>
                <a:prstClr val="black"/>
              </a:solidFill>
              <a:latin typeface="Inter" panose="02000503000000020004"/>
            </a:endParaRPr>
          </a:p>
          <a:p>
            <a:pPr lvl="0" indent="-228600">
              <a:spcBef>
                <a:spcPts val="0"/>
              </a:spcBef>
              <a:spcAft>
                <a:spcPts val="600"/>
              </a:spcAft>
              <a:buFont typeface="Arial" panose="020B0604020202020204" pitchFamily="34" charset="0"/>
              <a:buChar char="•"/>
              <a:defRPr/>
            </a:pPr>
            <a:endParaRPr lang="en-GB" sz="2300" dirty="0"/>
          </a:p>
        </p:txBody>
      </p:sp>
      <p:sp>
        <p:nvSpPr>
          <p:cNvPr id="5" name="Slide Number Placeholder 4">
            <a:extLst>
              <a:ext uri="{FF2B5EF4-FFF2-40B4-BE49-F238E27FC236}">
                <a16:creationId xmlns:a16="http://schemas.microsoft.com/office/drawing/2014/main" id="{600B5C10-A96C-02A2-1CDF-02C0344C8291}"/>
              </a:ext>
            </a:extLst>
          </p:cNvPr>
          <p:cNvSpPr>
            <a:spLocks noGrp="1"/>
          </p:cNvSpPr>
          <p:nvPr>
            <p:ph type="sldNum" sz="quarter" idx="12"/>
          </p:nvPr>
        </p:nvSpPr>
        <p:spPr/>
        <p:txBody>
          <a:bodyPr/>
          <a:lstStyle/>
          <a:p>
            <a:fld id="{AA72D1D6-945E-334E-89FC-180B16B0D7B8}" type="slidenum">
              <a:rPr lang="en-US" smtClean="0"/>
              <a:t>6</a:t>
            </a:fld>
            <a:endParaRPr lang="en-US"/>
          </a:p>
        </p:txBody>
      </p:sp>
      <p:sp>
        <p:nvSpPr>
          <p:cNvPr id="22" name="Title 1">
            <a:extLst>
              <a:ext uri="{FF2B5EF4-FFF2-40B4-BE49-F238E27FC236}">
                <a16:creationId xmlns:a16="http://schemas.microsoft.com/office/drawing/2014/main" id="{A0777ABB-3D25-A5A3-B779-EFD284C1A68E}"/>
              </a:ext>
            </a:extLst>
          </p:cNvPr>
          <p:cNvSpPr txBox="1">
            <a:spLocks/>
          </p:cNvSpPr>
          <p:nvPr/>
        </p:nvSpPr>
        <p:spPr>
          <a:xfrm>
            <a:off x="1691986" y="528732"/>
            <a:ext cx="9468883" cy="81642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r>
              <a:rPr lang="en-GB" sz="4400" dirty="0"/>
              <a:t> </a:t>
            </a:r>
            <a:r>
              <a:rPr lang="en-GB" sz="4500" dirty="0"/>
              <a:t>Operational efficiencies</a:t>
            </a:r>
            <a:endParaRPr lang="en-GB" sz="4400" dirty="0"/>
          </a:p>
        </p:txBody>
      </p:sp>
      <p:pic>
        <p:nvPicPr>
          <p:cNvPr id="28" name="Graphic 27" descr="Renewable Energy with solid fill">
            <a:extLst>
              <a:ext uri="{FF2B5EF4-FFF2-40B4-BE49-F238E27FC236}">
                <a16:creationId xmlns:a16="http://schemas.microsoft.com/office/drawing/2014/main" id="{9098D7D4-E398-6F57-E4FF-7689EB600D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586" y="533225"/>
            <a:ext cx="914400" cy="914400"/>
          </a:xfrm>
          <a:prstGeom prst="rect">
            <a:avLst/>
          </a:prstGeom>
        </p:spPr>
      </p:pic>
      <p:grpSp>
        <p:nvGrpSpPr>
          <p:cNvPr id="6" name="Group 5">
            <a:extLst>
              <a:ext uri="{FF2B5EF4-FFF2-40B4-BE49-F238E27FC236}">
                <a16:creationId xmlns:a16="http://schemas.microsoft.com/office/drawing/2014/main" id="{4DC03D9B-B523-01EE-DE14-E2CC1A041730}"/>
              </a:ext>
            </a:extLst>
          </p:cNvPr>
          <p:cNvGrpSpPr/>
          <p:nvPr/>
        </p:nvGrpSpPr>
        <p:grpSpPr>
          <a:xfrm>
            <a:off x="777586" y="540893"/>
            <a:ext cx="2718478" cy="943656"/>
            <a:chOff x="3268064" y="-187715"/>
            <a:chExt cx="3539475" cy="1314449"/>
          </a:xfrm>
        </p:grpSpPr>
        <p:sp>
          <p:nvSpPr>
            <p:cNvPr id="8" name="Oval 7">
              <a:extLst>
                <a:ext uri="{FF2B5EF4-FFF2-40B4-BE49-F238E27FC236}">
                  <a16:creationId xmlns:a16="http://schemas.microsoft.com/office/drawing/2014/main" id="{FC08DC9A-8C11-3BF9-4D6D-3D346D411FE7}"/>
                </a:ext>
              </a:extLst>
            </p:cNvPr>
            <p:cNvSpPr/>
            <p:nvPr/>
          </p:nvSpPr>
          <p:spPr>
            <a:xfrm>
              <a:off x="3268064" y="-187715"/>
              <a:ext cx="1314448"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Oval 4">
              <a:extLst>
                <a:ext uri="{FF2B5EF4-FFF2-40B4-BE49-F238E27FC236}">
                  <a16:creationId xmlns:a16="http://schemas.microsoft.com/office/drawing/2014/main" id="{D8DD4AC8-DC52-780C-4E5C-6A6EB7C54C2A}"/>
                </a:ext>
              </a:extLst>
            </p:cNvPr>
            <p:cNvSpPr txBox="1"/>
            <p:nvPr/>
          </p:nvSpPr>
          <p:spPr>
            <a:xfrm>
              <a:off x="5878082" y="98664"/>
              <a:ext cx="929457" cy="9151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p:txBody>
        </p:sp>
      </p:grpSp>
      <p:pic>
        <p:nvPicPr>
          <p:cNvPr id="10" name="Graphic 9" descr="Gears outline">
            <a:extLst>
              <a:ext uri="{FF2B5EF4-FFF2-40B4-BE49-F238E27FC236}">
                <a16:creationId xmlns:a16="http://schemas.microsoft.com/office/drawing/2014/main" id="{FD868CD3-6D34-6F59-515F-797DA2DCA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60" y="551351"/>
            <a:ext cx="914400" cy="914400"/>
          </a:xfrm>
          <a:prstGeom prst="rect">
            <a:avLst/>
          </a:prstGeom>
        </p:spPr>
      </p:pic>
      <p:pic>
        <p:nvPicPr>
          <p:cNvPr id="14" name="Picture 13">
            <a:extLst>
              <a:ext uri="{FF2B5EF4-FFF2-40B4-BE49-F238E27FC236}">
                <a16:creationId xmlns:a16="http://schemas.microsoft.com/office/drawing/2014/main" id="{0A2BBF5A-930A-704D-29FF-4A3436829F22}"/>
              </a:ext>
            </a:extLst>
          </p:cNvPr>
          <p:cNvPicPr>
            <a:picLocks noChangeAspect="1"/>
          </p:cNvPicPr>
          <p:nvPr/>
        </p:nvPicPr>
        <p:blipFill>
          <a:blip r:embed="rId7"/>
          <a:srcRect l="7564" t="-928" r="-7564" b="928"/>
          <a:stretch>
            <a:fillRect/>
          </a:stretch>
        </p:blipFill>
        <p:spPr>
          <a:xfrm>
            <a:off x="7369645" y="0"/>
            <a:ext cx="5352318" cy="3015574"/>
          </a:xfrm>
          <a:prstGeom prst="rect">
            <a:avLst/>
          </a:prstGeom>
        </p:spPr>
      </p:pic>
      <p:pic>
        <p:nvPicPr>
          <p:cNvPr id="15" name="Picture 14">
            <a:extLst>
              <a:ext uri="{FF2B5EF4-FFF2-40B4-BE49-F238E27FC236}">
                <a16:creationId xmlns:a16="http://schemas.microsoft.com/office/drawing/2014/main" id="{EA60F85B-CB72-F951-0C37-C43CFBE1D2A3}"/>
              </a:ext>
            </a:extLst>
          </p:cNvPr>
          <p:cNvPicPr>
            <a:picLocks noChangeAspect="1"/>
          </p:cNvPicPr>
          <p:nvPr/>
        </p:nvPicPr>
        <p:blipFill>
          <a:blip r:embed="rId8"/>
          <a:srcRect l="17242"/>
          <a:stretch>
            <a:fillRect/>
          </a:stretch>
        </p:blipFill>
        <p:spPr>
          <a:xfrm>
            <a:off x="7369645" y="3015573"/>
            <a:ext cx="4874589" cy="3313695"/>
          </a:xfrm>
          <a:prstGeom prst="rect">
            <a:avLst/>
          </a:prstGeom>
        </p:spPr>
      </p:pic>
    </p:spTree>
    <p:extLst>
      <p:ext uri="{BB962C8B-B14F-4D97-AF65-F5344CB8AC3E}">
        <p14:creationId xmlns:p14="http://schemas.microsoft.com/office/powerpoint/2010/main" val="392812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79AE-046C-4AE8-580F-6556632BA1DF}"/>
            </a:ext>
          </a:extLst>
        </p:cNvPr>
        <p:cNvGrpSpPr/>
        <p:nvPr/>
      </p:nvGrpSpPr>
      <p:grpSpPr>
        <a:xfrm>
          <a:off x="0" y="0"/>
          <a:ext cx="0" cy="0"/>
          <a:chOff x="0" y="0"/>
          <a:chExt cx="0" cy="0"/>
        </a:xfrm>
      </p:grpSpPr>
      <p:pic>
        <p:nvPicPr>
          <p:cNvPr id="3080" name="Picture 8" descr="How seriously do we take climate change in the UK and how important is it  that we achieve net zero carbon by 2050? - IMA">
            <a:extLst>
              <a:ext uri="{FF2B5EF4-FFF2-40B4-BE49-F238E27FC236}">
                <a16:creationId xmlns:a16="http://schemas.microsoft.com/office/drawing/2014/main" id="{44176D3F-E0ED-CE4C-1B16-9ADD3B8DE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674"/>
          <a:stretch>
            <a:fillRect/>
          </a:stretch>
        </p:blipFill>
        <p:spPr bwMode="auto">
          <a:xfrm>
            <a:off x="7560135" y="1087908"/>
            <a:ext cx="3065853" cy="21159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en Tourism - JP Orkney Tours">
            <a:extLst>
              <a:ext uri="{FF2B5EF4-FFF2-40B4-BE49-F238E27FC236}">
                <a16:creationId xmlns:a16="http://schemas.microsoft.com/office/drawing/2014/main" id="{EF37812A-3403-F6E5-B6C4-1370E8ADB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073" y="3089583"/>
            <a:ext cx="2115975" cy="211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3DB68F4-69CC-D434-02DD-CDFCC72DD40B}"/>
              </a:ext>
            </a:extLst>
          </p:cNvPr>
          <p:cNvSpPr>
            <a:spLocks noGrp="1"/>
          </p:cNvSpPr>
          <p:nvPr>
            <p:ph type="body" sz="half" idx="2"/>
          </p:nvPr>
        </p:nvSpPr>
        <p:spPr>
          <a:xfrm>
            <a:off x="878777" y="1726400"/>
            <a:ext cx="6399212" cy="3819526"/>
          </a:xfrm>
        </p:spPr>
        <p:txBody>
          <a:bodyPr>
            <a:normAutofit/>
          </a:bodyPr>
          <a:lstStyle/>
          <a:p>
            <a:pPr marL="285750" lvl="0" indent="-285750">
              <a:lnSpc>
                <a:spcPct val="100000"/>
              </a:lnSpc>
              <a:spcBef>
                <a:spcPts val="0"/>
              </a:spcBef>
              <a:buFont typeface="Arial" panose="020B0604020202020204" pitchFamily="34" charset="0"/>
              <a:buChar char="•"/>
              <a:defRPr/>
            </a:pPr>
            <a:endParaRPr lang="en-GB" sz="2400" dirty="0">
              <a:solidFill>
                <a:prstClr val="black"/>
              </a:solidFill>
              <a:latin typeface="Aptos" panose="02110004020202020204"/>
            </a:endParaRPr>
          </a:p>
          <a:p>
            <a:pPr marL="285750" lvl="0" indent="-285750">
              <a:lnSpc>
                <a:spcPct val="100000"/>
              </a:lnSpc>
              <a:spcBef>
                <a:spcPts val="0"/>
              </a:spcBef>
              <a:buFont typeface="Arial" panose="020B0604020202020204" pitchFamily="34" charset="0"/>
              <a:buChar char="•"/>
              <a:defRPr/>
            </a:pPr>
            <a:r>
              <a:rPr lang="en-GB" sz="2400" dirty="0">
                <a:solidFill>
                  <a:prstClr val="black"/>
                </a:solidFill>
                <a:latin typeface="Inter" panose="02000503000000020004"/>
              </a:rPr>
              <a:t>Quantified carbon reduction</a:t>
            </a:r>
          </a:p>
          <a:p>
            <a:pPr marL="285750" lvl="0" indent="-285750">
              <a:lnSpc>
                <a:spcPct val="100000"/>
              </a:lnSpc>
              <a:spcBef>
                <a:spcPts val="0"/>
              </a:spcBef>
              <a:buFont typeface="Arial" panose="020B0604020202020204" pitchFamily="34" charset="0"/>
              <a:buChar char="•"/>
              <a:defRPr/>
            </a:pPr>
            <a:endParaRPr lang="en-GB" sz="2400" dirty="0">
              <a:solidFill>
                <a:prstClr val="black"/>
              </a:solidFill>
              <a:latin typeface="Inter" panose="02000503000000020004"/>
            </a:endParaRPr>
          </a:p>
          <a:p>
            <a:pPr marL="285750" lvl="0" indent="-285750">
              <a:lnSpc>
                <a:spcPct val="100000"/>
              </a:lnSpc>
              <a:spcBef>
                <a:spcPts val="0"/>
              </a:spcBef>
              <a:buFont typeface="Arial" panose="020B0604020202020204" pitchFamily="34" charset="0"/>
              <a:buChar char="•"/>
              <a:defRPr/>
            </a:pPr>
            <a:r>
              <a:rPr lang="en-GB" sz="2400" dirty="0">
                <a:solidFill>
                  <a:prstClr val="black"/>
                </a:solidFill>
                <a:latin typeface="Inter" panose="02000503000000020004"/>
              </a:rPr>
              <a:t>Water management &amp; leak prevention</a:t>
            </a:r>
          </a:p>
          <a:p>
            <a:pPr marL="285750" lvl="0" indent="-285750">
              <a:lnSpc>
                <a:spcPct val="100000"/>
              </a:lnSpc>
              <a:spcBef>
                <a:spcPts val="0"/>
              </a:spcBef>
              <a:buFont typeface="Arial" panose="020B0604020202020204" pitchFamily="34" charset="0"/>
              <a:buChar char="•"/>
              <a:defRPr/>
            </a:pPr>
            <a:endParaRPr lang="en-GB" sz="2400" dirty="0">
              <a:solidFill>
                <a:prstClr val="black"/>
              </a:solidFill>
              <a:latin typeface="Inter" panose="02000503000000020004"/>
            </a:endParaRPr>
          </a:p>
          <a:p>
            <a:pPr marL="285750" lvl="0" indent="-285750">
              <a:lnSpc>
                <a:spcPct val="100000"/>
              </a:lnSpc>
              <a:spcBef>
                <a:spcPts val="0"/>
              </a:spcBef>
              <a:buFont typeface="Arial" panose="020B0604020202020204" pitchFamily="34" charset="0"/>
              <a:buChar char="•"/>
              <a:defRPr/>
            </a:pPr>
            <a:r>
              <a:rPr lang="en-GB" sz="2400" dirty="0">
                <a:solidFill>
                  <a:prstClr val="black"/>
                </a:solidFill>
                <a:latin typeface="Inter" panose="02000503000000020004"/>
              </a:rPr>
              <a:t>ESG reporting data</a:t>
            </a:r>
          </a:p>
          <a:p>
            <a:pPr marL="285750" lvl="0" indent="-285750">
              <a:lnSpc>
                <a:spcPct val="100000"/>
              </a:lnSpc>
              <a:spcBef>
                <a:spcPts val="0"/>
              </a:spcBef>
              <a:buFont typeface="Arial" panose="020B0604020202020204" pitchFamily="34" charset="0"/>
              <a:buChar char="•"/>
              <a:defRPr/>
            </a:pPr>
            <a:endParaRPr lang="en-GB" sz="2400" dirty="0">
              <a:solidFill>
                <a:prstClr val="black"/>
              </a:solidFill>
              <a:latin typeface="Inter" panose="02000503000000020004"/>
            </a:endParaRPr>
          </a:p>
          <a:p>
            <a:pPr marL="285750" lvl="0" indent="-285750">
              <a:lnSpc>
                <a:spcPct val="100000"/>
              </a:lnSpc>
              <a:spcBef>
                <a:spcPts val="0"/>
              </a:spcBef>
              <a:buFont typeface="Arial" panose="020B0604020202020204" pitchFamily="34" charset="0"/>
              <a:buChar char="•"/>
              <a:defRPr/>
            </a:pPr>
            <a:r>
              <a:rPr lang="en-GB" sz="2400" dirty="0">
                <a:solidFill>
                  <a:prstClr val="black"/>
                </a:solidFill>
                <a:latin typeface="Inter" panose="02000503000000020004"/>
              </a:rPr>
              <a:t>Green certification support </a:t>
            </a:r>
          </a:p>
          <a:p>
            <a:pPr lvl="0">
              <a:spcBef>
                <a:spcPts val="0"/>
              </a:spcBef>
              <a:spcAft>
                <a:spcPts val="600"/>
              </a:spcAft>
              <a:defRPr/>
            </a:pPr>
            <a:endParaRPr lang="en-GB" sz="2300" dirty="0"/>
          </a:p>
        </p:txBody>
      </p:sp>
      <p:sp>
        <p:nvSpPr>
          <p:cNvPr id="5" name="Slide Number Placeholder 4">
            <a:extLst>
              <a:ext uri="{FF2B5EF4-FFF2-40B4-BE49-F238E27FC236}">
                <a16:creationId xmlns:a16="http://schemas.microsoft.com/office/drawing/2014/main" id="{D9B0BCC8-3574-3840-DC2A-AB87CEC453B2}"/>
              </a:ext>
            </a:extLst>
          </p:cNvPr>
          <p:cNvSpPr>
            <a:spLocks noGrp="1"/>
          </p:cNvSpPr>
          <p:nvPr>
            <p:ph type="sldNum" sz="quarter" idx="12"/>
          </p:nvPr>
        </p:nvSpPr>
        <p:spPr/>
        <p:txBody>
          <a:bodyPr/>
          <a:lstStyle/>
          <a:p>
            <a:fld id="{AA72D1D6-945E-334E-89FC-180B16B0D7B8}" type="slidenum">
              <a:rPr lang="en-US" smtClean="0"/>
              <a:t>7</a:t>
            </a:fld>
            <a:endParaRPr lang="en-US"/>
          </a:p>
        </p:txBody>
      </p:sp>
      <p:sp>
        <p:nvSpPr>
          <p:cNvPr id="22" name="Title 1">
            <a:extLst>
              <a:ext uri="{FF2B5EF4-FFF2-40B4-BE49-F238E27FC236}">
                <a16:creationId xmlns:a16="http://schemas.microsoft.com/office/drawing/2014/main" id="{88A52791-476D-6F3C-2D2B-4BE40F26B47D}"/>
              </a:ext>
            </a:extLst>
          </p:cNvPr>
          <p:cNvSpPr txBox="1">
            <a:spLocks/>
          </p:cNvSpPr>
          <p:nvPr/>
        </p:nvSpPr>
        <p:spPr>
          <a:xfrm>
            <a:off x="1691986" y="528732"/>
            <a:ext cx="9468883" cy="81642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r>
              <a:rPr lang="en-GB" sz="4400" dirty="0"/>
              <a:t> </a:t>
            </a:r>
          </a:p>
        </p:txBody>
      </p:sp>
      <p:pic>
        <p:nvPicPr>
          <p:cNvPr id="28" name="Graphic 27" descr="Renewable Energy with solid fill">
            <a:extLst>
              <a:ext uri="{FF2B5EF4-FFF2-40B4-BE49-F238E27FC236}">
                <a16:creationId xmlns:a16="http://schemas.microsoft.com/office/drawing/2014/main" id="{6C4C4EBE-013A-9D31-63F2-70ADCC4898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586" y="533225"/>
            <a:ext cx="914400" cy="914400"/>
          </a:xfrm>
          <a:prstGeom prst="rect">
            <a:avLst/>
          </a:prstGeom>
        </p:spPr>
      </p:pic>
      <p:sp>
        <p:nvSpPr>
          <p:cNvPr id="3" name="Oval 2">
            <a:extLst>
              <a:ext uri="{FF2B5EF4-FFF2-40B4-BE49-F238E27FC236}">
                <a16:creationId xmlns:a16="http://schemas.microsoft.com/office/drawing/2014/main" id="{8F8D2C4F-92AB-1C97-DFA4-AE4F4A8D085E}"/>
              </a:ext>
            </a:extLst>
          </p:cNvPr>
          <p:cNvSpPr/>
          <p:nvPr/>
        </p:nvSpPr>
        <p:spPr>
          <a:xfrm>
            <a:off x="878777" y="503969"/>
            <a:ext cx="1009556" cy="94365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7" name="Oval 4">
            <a:extLst>
              <a:ext uri="{FF2B5EF4-FFF2-40B4-BE49-F238E27FC236}">
                <a16:creationId xmlns:a16="http://schemas.microsoft.com/office/drawing/2014/main" id="{B94B551E-849C-C913-3F1C-6D76C27FEA23}"/>
              </a:ext>
            </a:extLst>
          </p:cNvPr>
          <p:cNvSpPr txBox="1"/>
          <p:nvPr/>
        </p:nvSpPr>
        <p:spPr>
          <a:xfrm>
            <a:off x="1008471" y="463401"/>
            <a:ext cx="713863" cy="667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dirty="0"/>
          </a:p>
        </p:txBody>
      </p:sp>
      <p:pic>
        <p:nvPicPr>
          <p:cNvPr id="11" name="Graphic 10" descr="Open hand with plant outline">
            <a:extLst>
              <a:ext uri="{FF2B5EF4-FFF2-40B4-BE49-F238E27FC236}">
                <a16:creationId xmlns:a16="http://schemas.microsoft.com/office/drawing/2014/main" id="{A9D74E25-293F-E001-04C6-E91062FA76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3586" y="596761"/>
            <a:ext cx="748400" cy="748400"/>
          </a:xfrm>
          <a:prstGeom prst="rect">
            <a:avLst/>
          </a:prstGeom>
        </p:spPr>
      </p:pic>
      <p:sp>
        <p:nvSpPr>
          <p:cNvPr id="12" name="Title 1">
            <a:extLst>
              <a:ext uri="{FF2B5EF4-FFF2-40B4-BE49-F238E27FC236}">
                <a16:creationId xmlns:a16="http://schemas.microsoft.com/office/drawing/2014/main" id="{970685FC-ACB4-5110-96D9-9919B575EA8F}"/>
              </a:ext>
            </a:extLst>
          </p:cNvPr>
          <p:cNvSpPr txBox="1">
            <a:spLocks/>
          </p:cNvSpPr>
          <p:nvPr/>
        </p:nvSpPr>
        <p:spPr>
          <a:xfrm>
            <a:off x="1779531" y="485768"/>
            <a:ext cx="9468883" cy="81642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0" i="0" kern="1200" spc="-150">
                <a:solidFill>
                  <a:srgbClr val="5DC332"/>
                </a:solidFill>
                <a:latin typeface="Inter Light" panose="02000503000000020004" pitchFamily="2" charset="0"/>
                <a:ea typeface="Inter Light" panose="02000503000000020004" pitchFamily="2" charset="0"/>
                <a:cs typeface="+mj-cs"/>
              </a:defRPr>
            </a:lvl1pPr>
          </a:lstStyle>
          <a:p>
            <a:r>
              <a:rPr lang="en-GB" sz="4400" dirty="0"/>
              <a:t> </a:t>
            </a:r>
            <a:r>
              <a:rPr lang="en-GB" sz="4500" dirty="0"/>
              <a:t>Environment credentials</a:t>
            </a:r>
            <a:endParaRPr lang="en-GB" sz="4400" dirty="0"/>
          </a:p>
        </p:txBody>
      </p:sp>
      <p:pic>
        <p:nvPicPr>
          <p:cNvPr id="20" name="Picture 19">
            <a:extLst>
              <a:ext uri="{FF2B5EF4-FFF2-40B4-BE49-F238E27FC236}">
                <a16:creationId xmlns:a16="http://schemas.microsoft.com/office/drawing/2014/main" id="{C3279CFB-7317-7C40-A3D0-6D14CDE8807D}"/>
              </a:ext>
            </a:extLst>
          </p:cNvPr>
          <p:cNvPicPr>
            <a:picLocks noChangeAspect="1"/>
          </p:cNvPicPr>
          <p:nvPr/>
        </p:nvPicPr>
        <p:blipFill>
          <a:blip r:embed="rId9"/>
          <a:stretch>
            <a:fillRect/>
          </a:stretch>
        </p:blipFill>
        <p:spPr>
          <a:xfrm>
            <a:off x="9984740" y="1772101"/>
            <a:ext cx="2061048" cy="1164940"/>
          </a:xfrm>
          <a:prstGeom prst="rect">
            <a:avLst/>
          </a:prstGeom>
        </p:spPr>
      </p:pic>
      <p:pic>
        <p:nvPicPr>
          <p:cNvPr id="6" name="Picture 5">
            <a:extLst>
              <a:ext uri="{FF2B5EF4-FFF2-40B4-BE49-F238E27FC236}">
                <a16:creationId xmlns:a16="http://schemas.microsoft.com/office/drawing/2014/main" id="{8396B9B2-00EA-E886-7161-226938C60A29}"/>
              </a:ext>
            </a:extLst>
          </p:cNvPr>
          <p:cNvPicPr>
            <a:picLocks noChangeAspect="1"/>
          </p:cNvPicPr>
          <p:nvPr/>
        </p:nvPicPr>
        <p:blipFill>
          <a:blip r:embed="rId10"/>
          <a:srcRect t="61097"/>
          <a:stretch>
            <a:fillRect/>
          </a:stretch>
        </p:blipFill>
        <p:spPr>
          <a:xfrm>
            <a:off x="10032365" y="4576532"/>
            <a:ext cx="1827011" cy="629026"/>
          </a:xfrm>
          <a:prstGeom prst="rect">
            <a:avLst/>
          </a:prstGeom>
        </p:spPr>
      </p:pic>
      <p:pic>
        <p:nvPicPr>
          <p:cNvPr id="1026" name="Picture 2" descr="Welcome to the Dorset Tourism Awards">
            <a:extLst>
              <a:ext uri="{FF2B5EF4-FFF2-40B4-BE49-F238E27FC236}">
                <a16:creationId xmlns:a16="http://schemas.microsoft.com/office/drawing/2014/main" id="{C658272B-FEB4-7D39-4481-6588B759FC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4417" y="3248230"/>
            <a:ext cx="1467429" cy="133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5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EB56A-DDA2-8432-CBBB-AF77C4128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E0F6B-AEAE-23BF-90D7-35C26FBBC666}"/>
              </a:ext>
            </a:extLst>
          </p:cNvPr>
          <p:cNvSpPr>
            <a:spLocks noGrp="1"/>
          </p:cNvSpPr>
          <p:nvPr>
            <p:ph type="title"/>
          </p:nvPr>
        </p:nvSpPr>
        <p:spPr>
          <a:xfrm>
            <a:off x="838200" y="321012"/>
            <a:ext cx="10515600" cy="790513"/>
          </a:xfrm>
        </p:spPr>
        <p:txBody>
          <a:bodyPr>
            <a:normAutofit/>
          </a:bodyPr>
          <a:lstStyle/>
          <a:p>
            <a:r>
              <a:rPr lang="en-GB" sz="4400" dirty="0">
                <a:solidFill>
                  <a:schemeClr val="tx1"/>
                </a:solidFill>
              </a:rPr>
              <a:t>The challenges</a:t>
            </a:r>
          </a:p>
        </p:txBody>
      </p:sp>
      <p:sp>
        <p:nvSpPr>
          <p:cNvPr id="4" name="Slide Number Placeholder 3">
            <a:extLst>
              <a:ext uri="{FF2B5EF4-FFF2-40B4-BE49-F238E27FC236}">
                <a16:creationId xmlns:a16="http://schemas.microsoft.com/office/drawing/2014/main" id="{DAF7CBEA-BED6-7A0E-2593-DDD92D71D967}"/>
              </a:ext>
            </a:extLst>
          </p:cNvPr>
          <p:cNvSpPr>
            <a:spLocks noGrp="1"/>
          </p:cNvSpPr>
          <p:nvPr>
            <p:ph type="sldNum" sz="quarter" idx="12"/>
          </p:nvPr>
        </p:nvSpPr>
        <p:spPr/>
        <p:txBody>
          <a:bodyPr/>
          <a:lstStyle/>
          <a:p>
            <a:fld id="{AA72D1D6-945E-334E-89FC-180B16B0D7B8}" type="slidenum">
              <a:rPr lang="en-US" smtClean="0"/>
              <a:t>8</a:t>
            </a:fld>
            <a:endParaRPr lang="en-US"/>
          </a:p>
        </p:txBody>
      </p:sp>
      <p:sp>
        <p:nvSpPr>
          <p:cNvPr id="5" name="TextBox 4">
            <a:extLst>
              <a:ext uri="{FF2B5EF4-FFF2-40B4-BE49-F238E27FC236}">
                <a16:creationId xmlns:a16="http://schemas.microsoft.com/office/drawing/2014/main" id="{44004D62-741E-E17B-62ED-5FE0FC5F5175}"/>
              </a:ext>
            </a:extLst>
          </p:cNvPr>
          <p:cNvSpPr txBox="1"/>
          <p:nvPr/>
        </p:nvSpPr>
        <p:spPr>
          <a:xfrm>
            <a:off x="6096000" y="2127155"/>
            <a:ext cx="6444574" cy="2785378"/>
          </a:xfrm>
          <a:prstGeom prst="rect">
            <a:avLst/>
          </a:prstGeom>
          <a:noFill/>
        </p:spPr>
        <p:txBody>
          <a:bodyPr wrap="square">
            <a:spAutoFit/>
          </a:bodyPr>
          <a:lstStyle/>
          <a:p>
            <a:pPr>
              <a:spcAft>
                <a:spcPts val="1800"/>
              </a:spcAft>
              <a:buNone/>
            </a:pPr>
            <a:r>
              <a:rPr lang="en-GB" sz="2300" b="1" dirty="0">
                <a:latin typeface="Inter" panose="02000503000000020004"/>
              </a:rPr>
              <a:t>Guest Expectations:</a:t>
            </a:r>
            <a:endParaRPr lang="en-GB" sz="2300" dirty="0">
              <a:latin typeface="Inter" panose="02000503000000020004"/>
            </a:endParaRPr>
          </a:p>
          <a:p>
            <a:pPr>
              <a:spcAft>
                <a:spcPts val="1800"/>
              </a:spcAft>
              <a:buFont typeface="Arial" panose="020B0604020202020204" pitchFamily="34" charset="0"/>
              <a:buChar char="•"/>
            </a:pPr>
            <a:r>
              <a:rPr lang="en-GB" sz="2300" dirty="0">
                <a:latin typeface="Inter" panose="02000503000000020004"/>
              </a:rPr>
              <a:t>🏠 Everything ready on arrival</a:t>
            </a:r>
          </a:p>
          <a:p>
            <a:pPr>
              <a:spcAft>
                <a:spcPts val="1800"/>
              </a:spcAft>
              <a:buFont typeface="Arial" panose="020B0604020202020204" pitchFamily="34" charset="0"/>
              <a:buChar char="•"/>
            </a:pPr>
            <a:r>
              <a:rPr lang="en-GB" sz="2300" dirty="0">
                <a:latin typeface="Inter" panose="02000503000000020004"/>
              </a:rPr>
              <a:t>✅ Reliable facilities, no breakdowns</a:t>
            </a:r>
          </a:p>
          <a:p>
            <a:pPr>
              <a:spcAft>
                <a:spcPts val="1800"/>
              </a:spcAft>
              <a:buFont typeface="Arial" panose="020B0604020202020204" pitchFamily="34" charset="0"/>
              <a:buChar char="•"/>
            </a:pPr>
            <a:r>
              <a:rPr lang="en-GB" sz="2300" dirty="0">
                <a:latin typeface="Inter" panose="02000503000000020004"/>
              </a:rPr>
              <a:t>🌱 Proven sustainability</a:t>
            </a:r>
          </a:p>
          <a:p>
            <a:pPr>
              <a:spcAft>
                <a:spcPts val="1800"/>
              </a:spcAft>
              <a:buFont typeface="Arial" panose="020B0604020202020204" pitchFamily="34" charset="0"/>
              <a:buChar char="•"/>
            </a:pPr>
            <a:r>
              <a:rPr lang="en-GB" sz="2300" dirty="0">
                <a:latin typeface="Inter" panose="02000503000000020004"/>
              </a:rPr>
              <a:t>😊 But no compromise on comfort</a:t>
            </a:r>
          </a:p>
        </p:txBody>
      </p:sp>
      <p:sp>
        <p:nvSpPr>
          <p:cNvPr id="7" name="TextBox 6">
            <a:extLst>
              <a:ext uri="{FF2B5EF4-FFF2-40B4-BE49-F238E27FC236}">
                <a16:creationId xmlns:a16="http://schemas.microsoft.com/office/drawing/2014/main" id="{58E66C21-AA0E-1EB2-FBC6-C61517F9A5A2}"/>
              </a:ext>
            </a:extLst>
          </p:cNvPr>
          <p:cNvSpPr txBox="1"/>
          <p:nvPr/>
        </p:nvSpPr>
        <p:spPr>
          <a:xfrm>
            <a:off x="1059502" y="2150239"/>
            <a:ext cx="5036498" cy="3293209"/>
          </a:xfrm>
          <a:prstGeom prst="rect">
            <a:avLst/>
          </a:prstGeom>
          <a:noFill/>
        </p:spPr>
        <p:txBody>
          <a:bodyPr wrap="square">
            <a:spAutoFit/>
          </a:bodyPr>
          <a:lstStyle/>
          <a:p>
            <a:pPr>
              <a:spcAft>
                <a:spcPts val="1800"/>
              </a:spcAft>
              <a:buNone/>
            </a:pPr>
            <a:r>
              <a:rPr lang="en-GB" sz="2300" b="1" dirty="0">
                <a:latin typeface="Inter" panose="02000503000000020004"/>
              </a:rPr>
              <a:t>Your Reality:</a:t>
            </a:r>
            <a:endParaRPr lang="en-GB" sz="2300" dirty="0">
              <a:latin typeface="Inter" panose="02000503000000020004"/>
            </a:endParaRPr>
          </a:p>
          <a:p>
            <a:pPr>
              <a:spcAft>
                <a:spcPts val="1800"/>
              </a:spcAft>
              <a:buFont typeface="Arial" panose="020B0604020202020204" pitchFamily="34" charset="0"/>
              <a:buChar char="•"/>
            </a:pPr>
            <a:r>
              <a:rPr lang="en-GB" sz="2300" dirty="0">
                <a:latin typeface="Inter" panose="02000503000000020004"/>
              </a:rPr>
              <a:t>📝 Manual meter readings</a:t>
            </a:r>
          </a:p>
          <a:p>
            <a:pPr>
              <a:spcAft>
                <a:spcPts val="1800"/>
              </a:spcAft>
              <a:buFont typeface="Arial" panose="020B0604020202020204" pitchFamily="34" charset="0"/>
              <a:buChar char="•"/>
            </a:pPr>
            <a:r>
              <a:rPr lang="en-GB" sz="2300" dirty="0">
                <a:latin typeface="Inter" panose="02000503000000020004"/>
              </a:rPr>
              <a:t>💡 Energy waste in empty units</a:t>
            </a:r>
          </a:p>
          <a:p>
            <a:pPr>
              <a:spcAft>
                <a:spcPts val="1800"/>
              </a:spcAft>
              <a:buFont typeface="Arial" panose="020B0604020202020204" pitchFamily="34" charset="0"/>
              <a:buChar char="•"/>
            </a:pPr>
            <a:r>
              <a:rPr lang="en-GB" sz="2300" dirty="0">
                <a:latin typeface="Inter" panose="02000503000000020004"/>
              </a:rPr>
              <a:t>⏰ Daily rounds checking equipment</a:t>
            </a:r>
          </a:p>
          <a:p>
            <a:pPr>
              <a:spcAft>
                <a:spcPts val="1800"/>
              </a:spcAft>
              <a:buFont typeface="Arial" panose="020B0604020202020204" pitchFamily="34" charset="0"/>
              <a:buChar char="•"/>
            </a:pPr>
            <a:r>
              <a:rPr lang="en-GB" sz="2300" dirty="0">
                <a:latin typeface="Inter" panose="02000503000000020004"/>
              </a:rPr>
              <a:t>🚨 Reactive maintenance</a:t>
            </a:r>
          </a:p>
          <a:p>
            <a:pPr>
              <a:buNone/>
            </a:pPr>
            <a:endParaRPr lang="en-GB" dirty="0"/>
          </a:p>
        </p:txBody>
      </p:sp>
    </p:spTree>
    <p:extLst>
      <p:ext uri="{BB962C8B-B14F-4D97-AF65-F5344CB8AC3E}">
        <p14:creationId xmlns:p14="http://schemas.microsoft.com/office/powerpoint/2010/main" val="306203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4F16-7398-E9FD-E0F9-127FDCF61F73}"/>
            </a:ext>
          </a:extLst>
        </p:cNvPr>
        <p:cNvGrpSpPr/>
        <p:nvPr/>
      </p:nvGrpSpPr>
      <p:grpSpPr>
        <a:xfrm>
          <a:off x="0" y="0"/>
          <a:ext cx="0" cy="0"/>
          <a:chOff x="0" y="0"/>
          <a:chExt cx="0" cy="0"/>
        </a:xfrm>
      </p:grpSpPr>
      <p:pic>
        <p:nvPicPr>
          <p:cNvPr id="8" name="Picture Placeholder 7" descr="A aerial view of a housing complex&#10;&#10;AI-generated content may be incorrect.">
            <a:extLst>
              <a:ext uri="{FF2B5EF4-FFF2-40B4-BE49-F238E27FC236}">
                <a16:creationId xmlns:a16="http://schemas.microsoft.com/office/drawing/2014/main" id="{0AA249D4-9CF3-9B01-E96A-E479425351D0}"/>
              </a:ext>
            </a:extLst>
          </p:cNvPr>
          <p:cNvPicPr>
            <a:picLocks noGrp="1" noChangeAspect="1"/>
          </p:cNvPicPr>
          <p:nvPr>
            <p:ph type="pic" sz="quarter" idx="13"/>
          </p:nvPr>
        </p:nvPicPr>
        <p:blipFill>
          <a:blip r:embed="rId3"/>
          <a:srcRect t="30940"/>
          <a:stretch>
            <a:fillRect/>
          </a:stretch>
        </p:blipFill>
        <p:spPr>
          <a:xfrm>
            <a:off x="-15690" y="-406"/>
            <a:ext cx="12191980" cy="6230678"/>
          </a:xfrm>
          <a:noFill/>
        </p:spPr>
      </p:pic>
      <p:sp>
        <p:nvSpPr>
          <p:cNvPr id="3" name="Title 2">
            <a:extLst>
              <a:ext uri="{FF2B5EF4-FFF2-40B4-BE49-F238E27FC236}">
                <a16:creationId xmlns:a16="http://schemas.microsoft.com/office/drawing/2014/main" id="{B6B2D545-6698-076D-B4F3-A4E66C42391A}"/>
              </a:ext>
            </a:extLst>
          </p:cNvPr>
          <p:cNvSpPr>
            <a:spLocks noGrp="1"/>
          </p:cNvSpPr>
          <p:nvPr>
            <p:ph type="title"/>
          </p:nvPr>
        </p:nvSpPr>
        <p:spPr>
          <a:xfrm>
            <a:off x="997124" y="100533"/>
            <a:ext cx="10515600" cy="1070239"/>
          </a:xfrm>
        </p:spPr>
        <p:txBody>
          <a:bodyPr anchor="ctr">
            <a:noAutofit/>
          </a:bodyPr>
          <a:lstStyle/>
          <a:p>
            <a:pPr>
              <a:lnSpc>
                <a:spcPct val="100000"/>
              </a:lnSpc>
            </a:pPr>
            <a:r>
              <a:rPr lang="en-GB" sz="6000" dirty="0"/>
              <a:t>The solution: </a:t>
            </a:r>
            <a:r>
              <a:rPr lang="en-GB" sz="6000" dirty="0">
                <a:solidFill>
                  <a:srgbClr val="E3FFD7"/>
                </a:solidFill>
              </a:rPr>
              <a:t>smart connectivity </a:t>
            </a:r>
          </a:p>
        </p:txBody>
      </p:sp>
      <p:sp>
        <p:nvSpPr>
          <p:cNvPr id="4" name="Slide Number Placeholder 3">
            <a:extLst>
              <a:ext uri="{FF2B5EF4-FFF2-40B4-BE49-F238E27FC236}">
                <a16:creationId xmlns:a16="http://schemas.microsoft.com/office/drawing/2014/main" id="{59C3A069-A336-A540-0767-22D7B18E5EB7}"/>
              </a:ext>
            </a:extLst>
          </p:cNvPr>
          <p:cNvSpPr>
            <a:spLocks noGrp="1"/>
          </p:cNvSpPr>
          <p:nvPr>
            <p:ph type="sldNum" sz="quarter" idx="12"/>
          </p:nvPr>
        </p:nvSpPr>
        <p:spPr>
          <a:xfrm>
            <a:off x="8610600" y="6372232"/>
            <a:ext cx="2743200" cy="365125"/>
          </a:xfrm>
        </p:spPr>
        <p:txBody>
          <a:bodyPr anchor="ctr">
            <a:normAutofit/>
          </a:bodyPr>
          <a:lstStyle/>
          <a:p>
            <a:pPr>
              <a:spcAft>
                <a:spcPts val="600"/>
              </a:spcAft>
            </a:pPr>
            <a:fld id="{AA72D1D6-945E-334E-89FC-180B16B0D7B8}" type="slidenum">
              <a:rPr lang="en-US" smtClean="0"/>
              <a:pPr>
                <a:spcAft>
                  <a:spcPts val="600"/>
                </a:spcAft>
              </a:pPr>
              <a:t>9</a:t>
            </a:fld>
            <a:endParaRPr lang="en-US"/>
          </a:p>
        </p:txBody>
      </p:sp>
      <p:cxnSp>
        <p:nvCxnSpPr>
          <p:cNvPr id="10" name="Straight Connector 9">
            <a:extLst>
              <a:ext uri="{FF2B5EF4-FFF2-40B4-BE49-F238E27FC236}">
                <a16:creationId xmlns:a16="http://schemas.microsoft.com/office/drawing/2014/main" id="{3EA0C11E-1C89-963D-A767-273C2A339BAF}"/>
              </a:ext>
            </a:extLst>
          </p:cNvPr>
          <p:cNvCxnSpPr>
            <a:cxnSpLocks/>
          </p:cNvCxnSpPr>
          <p:nvPr/>
        </p:nvCxnSpPr>
        <p:spPr>
          <a:xfrm>
            <a:off x="1548244" y="2597727"/>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pic>
        <p:nvPicPr>
          <p:cNvPr id="27" name="Graphic 26" descr="Water with solid fill">
            <a:extLst>
              <a:ext uri="{FF2B5EF4-FFF2-40B4-BE49-F238E27FC236}">
                <a16:creationId xmlns:a16="http://schemas.microsoft.com/office/drawing/2014/main" id="{645F5D4B-0560-0D9E-78E8-8226425CFA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93" y="857140"/>
            <a:ext cx="457200" cy="457200"/>
          </a:xfrm>
          <a:prstGeom prst="rect">
            <a:avLst/>
          </a:prstGeom>
        </p:spPr>
      </p:pic>
      <p:pic>
        <p:nvPicPr>
          <p:cNvPr id="28" name="Graphic 27" descr="Lightning bolt with solid fill">
            <a:extLst>
              <a:ext uri="{FF2B5EF4-FFF2-40B4-BE49-F238E27FC236}">
                <a16:creationId xmlns:a16="http://schemas.microsoft.com/office/drawing/2014/main" id="{261EFF18-A6DF-DAA2-B45E-3057D75AED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8852" y="2118913"/>
            <a:ext cx="457200" cy="457200"/>
          </a:xfrm>
          <a:prstGeom prst="rect">
            <a:avLst/>
          </a:prstGeom>
        </p:spPr>
      </p:pic>
      <p:pic>
        <p:nvPicPr>
          <p:cNvPr id="29" name="Graphic 28" descr="Lights On with solid fill">
            <a:extLst>
              <a:ext uri="{FF2B5EF4-FFF2-40B4-BE49-F238E27FC236}">
                <a16:creationId xmlns:a16="http://schemas.microsoft.com/office/drawing/2014/main" id="{46BC09BD-62FC-F0FC-7758-E76E07C061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1601" y="3438982"/>
            <a:ext cx="457200" cy="457200"/>
          </a:xfrm>
          <a:prstGeom prst="rect">
            <a:avLst/>
          </a:prstGeom>
        </p:spPr>
      </p:pic>
      <p:pic>
        <p:nvPicPr>
          <p:cNvPr id="33" name="Graphic 32" descr="Wireless router with solid fill">
            <a:extLst>
              <a:ext uri="{FF2B5EF4-FFF2-40B4-BE49-F238E27FC236}">
                <a16:creationId xmlns:a16="http://schemas.microsoft.com/office/drawing/2014/main" id="{AC6B6E6C-4BA9-1BE8-67B9-51EF48967C5B}"/>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11415341" y="4534278"/>
            <a:ext cx="651967" cy="412576"/>
          </a:xfrm>
          <a:prstGeom prst="rect">
            <a:avLst/>
          </a:prstGeom>
        </p:spPr>
      </p:pic>
      <p:pic>
        <p:nvPicPr>
          <p:cNvPr id="35" name="Graphic 34" descr="Lights On with solid fill">
            <a:extLst>
              <a:ext uri="{FF2B5EF4-FFF2-40B4-BE49-F238E27FC236}">
                <a16:creationId xmlns:a16="http://schemas.microsoft.com/office/drawing/2014/main" id="{F7A09A4D-0B3A-3271-9D41-4C261D1D1E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03196" y="1975081"/>
            <a:ext cx="457200" cy="457200"/>
          </a:xfrm>
          <a:prstGeom prst="rect">
            <a:avLst/>
          </a:prstGeom>
        </p:spPr>
      </p:pic>
      <p:pic>
        <p:nvPicPr>
          <p:cNvPr id="36" name="Graphic 35" descr="Lights On with solid fill">
            <a:extLst>
              <a:ext uri="{FF2B5EF4-FFF2-40B4-BE49-F238E27FC236}">
                <a16:creationId xmlns:a16="http://schemas.microsoft.com/office/drawing/2014/main" id="{F843621D-9E92-28A1-E834-F725C6B4B4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6758" y="1246689"/>
            <a:ext cx="457200" cy="457200"/>
          </a:xfrm>
          <a:prstGeom prst="rect">
            <a:avLst/>
          </a:prstGeom>
        </p:spPr>
      </p:pic>
      <p:pic>
        <p:nvPicPr>
          <p:cNvPr id="37" name="Graphic 36" descr="Lightning bolt with solid fill">
            <a:extLst>
              <a:ext uri="{FF2B5EF4-FFF2-40B4-BE49-F238E27FC236}">
                <a16:creationId xmlns:a16="http://schemas.microsoft.com/office/drawing/2014/main" id="{74042D1D-1326-54E2-2A31-F7608D05CC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30103" y="1543230"/>
            <a:ext cx="457200" cy="457200"/>
          </a:xfrm>
          <a:prstGeom prst="rect">
            <a:avLst/>
          </a:prstGeom>
        </p:spPr>
      </p:pic>
      <p:pic>
        <p:nvPicPr>
          <p:cNvPr id="38" name="Graphic 37" descr="Lightning bolt with solid fill">
            <a:extLst>
              <a:ext uri="{FF2B5EF4-FFF2-40B4-BE49-F238E27FC236}">
                <a16:creationId xmlns:a16="http://schemas.microsoft.com/office/drawing/2014/main" id="{1A3010FD-4631-5394-4645-65F982C487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01391" y="1714450"/>
            <a:ext cx="457200" cy="457200"/>
          </a:xfrm>
          <a:prstGeom prst="rect">
            <a:avLst/>
          </a:prstGeom>
        </p:spPr>
      </p:pic>
      <p:pic>
        <p:nvPicPr>
          <p:cNvPr id="39" name="Graphic 38" descr="Water with solid fill">
            <a:extLst>
              <a:ext uri="{FF2B5EF4-FFF2-40B4-BE49-F238E27FC236}">
                <a16:creationId xmlns:a16="http://schemas.microsoft.com/office/drawing/2014/main" id="{0256BBAB-3B65-AF05-5084-4237B9B45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4347" y="1825805"/>
            <a:ext cx="457200" cy="457200"/>
          </a:xfrm>
          <a:prstGeom prst="rect">
            <a:avLst/>
          </a:prstGeom>
        </p:spPr>
      </p:pic>
      <p:pic>
        <p:nvPicPr>
          <p:cNvPr id="40" name="Graphic 39" descr="Water with solid fill">
            <a:extLst>
              <a:ext uri="{FF2B5EF4-FFF2-40B4-BE49-F238E27FC236}">
                <a16:creationId xmlns:a16="http://schemas.microsoft.com/office/drawing/2014/main" id="{2FF35579-6F00-3B88-7AF7-B97F7EFFD5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5319" y="2549213"/>
            <a:ext cx="457200" cy="457200"/>
          </a:xfrm>
          <a:prstGeom prst="rect">
            <a:avLst/>
          </a:prstGeom>
        </p:spPr>
      </p:pic>
      <p:pic>
        <p:nvPicPr>
          <p:cNvPr id="41" name="Graphic 40" descr="Wireless router with solid fill">
            <a:extLst>
              <a:ext uri="{FF2B5EF4-FFF2-40B4-BE49-F238E27FC236}">
                <a16:creationId xmlns:a16="http://schemas.microsoft.com/office/drawing/2014/main" id="{9E5A78BC-1A58-26DD-57DE-F0FA0E833E5D}"/>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15710" y="2597727"/>
            <a:ext cx="651967" cy="412576"/>
          </a:xfrm>
          <a:prstGeom prst="rect">
            <a:avLst/>
          </a:prstGeom>
        </p:spPr>
      </p:pic>
      <p:pic>
        <p:nvPicPr>
          <p:cNvPr id="42" name="Graphic 41" descr="Wireless router with solid fill">
            <a:extLst>
              <a:ext uri="{FF2B5EF4-FFF2-40B4-BE49-F238E27FC236}">
                <a16:creationId xmlns:a16="http://schemas.microsoft.com/office/drawing/2014/main" id="{908C2D6E-02F9-1F74-C5B6-C8F41F75B1B1}"/>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8120070" y="3709126"/>
            <a:ext cx="651967" cy="412576"/>
          </a:xfrm>
          <a:prstGeom prst="rect">
            <a:avLst/>
          </a:prstGeom>
        </p:spPr>
      </p:pic>
      <p:pic>
        <p:nvPicPr>
          <p:cNvPr id="43" name="Graphic 42" descr="Wireless router with solid fill">
            <a:extLst>
              <a:ext uri="{FF2B5EF4-FFF2-40B4-BE49-F238E27FC236}">
                <a16:creationId xmlns:a16="http://schemas.microsoft.com/office/drawing/2014/main" id="{575D2A81-E57F-5F10-51E5-31A313A8B913}"/>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5225824" y="5534892"/>
            <a:ext cx="651967" cy="412576"/>
          </a:xfrm>
          <a:prstGeom prst="rect">
            <a:avLst/>
          </a:prstGeom>
        </p:spPr>
      </p:pic>
      <p:pic>
        <p:nvPicPr>
          <p:cNvPr id="44" name="Graphic 43" descr="Wireless router with solid fill">
            <a:extLst>
              <a:ext uri="{FF2B5EF4-FFF2-40B4-BE49-F238E27FC236}">
                <a16:creationId xmlns:a16="http://schemas.microsoft.com/office/drawing/2014/main" id="{DBD73900-EA03-B872-44F7-DC070132865D}"/>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6346964" y="4053985"/>
            <a:ext cx="651967" cy="412576"/>
          </a:xfrm>
          <a:prstGeom prst="rect">
            <a:avLst/>
          </a:prstGeom>
        </p:spPr>
      </p:pic>
      <p:pic>
        <p:nvPicPr>
          <p:cNvPr id="45" name="Graphic 44" descr="Wireless router with solid fill">
            <a:extLst>
              <a:ext uri="{FF2B5EF4-FFF2-40B4-BE49-F238E27FC236}">
                <a16:creationId xmlns:a16="http://schemas.microsoft.com/office/drawing/2014/main" id="{D89EDF1A-FA58-EC65-686B-37409E3A0135}"/>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4101471" y="3709126"/>
            <a:ext cx="651967" cy="412576"/>
          </a:xfrm>
          <a:prstGeom prst="rect">
            <a:avLst/>
          </a:prstGeom>
        </p:spPr>
      </p:pic>
      <p:pic>
        <p:nvPicPr>
          <p:cNvPr id="46" name="Graphic 45" descr="Wireless router with solid fill">
            <a:extLst>
              <a:ext uri="{FF2B5EF4-FFF2-40B4-BE49-F238E27FC236}">
                <a16:creationId xmlns:a16="http://schemas.microsoft.com/office/drawing/2014/main" id="{E1D9CEBF-8FD1-BD0B-FE49-C9BEB699FF96}"/>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2229375" y="2908645"/>
            <a:ext cx="651967" cy="412576"/>
          </a:xfrm>
          <a:prstGeom prst="rect">
            <a:avLst/>
          </a:prstGeom>
        </p:spPr>
      </p:pic>
      <p:pic>
        <p:nvPicPr>
          <p:cNvPr id="47" name="Graphic 46" descr="Wireless router with solid fill">
            <a:extLst>
              <a:ext uri="{FF2B5EF4-FFF2-40B4-BE49-F238E27FC236}">
                <a16:creationId xmlns:a16="http://schemas.microsoft.com/office/drawing/2014/main" id="{5BFE78DC-B631-8800-2CA6-CE408C931BA5}"/>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2950215" y="4625687"/>
            <a:ext cx="651967" cy="412576"/>
          </a:xfrm>
          <a:prstGeom prst="rect">
            <a:avLst/>
          </a:prstGeom>
        </p:spPr>
      </p:pic>
      <p:pic>
        <p:nvPicPr>
          <p:cNvPr id="48" name="Graphic 47" descr="Wireless router with solid fill">
            <a:extLst>
              <a:ext uri="{FF2B5EF4-FFF2-40B4-BE49-F238E27FC236}">
                <a16:creationId xmlns:a16="http://schemas.microsoft.com/office/drawing/2014/main" id="{4C16AE12-47C9-2F69-9A4F-857F8E40F1F2}"/>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1186819" y="4121702"/>
            <a:ext cx="651967" cy="412576"/>
          </a:xfrm>
          <a:prstGeom prst="rect">
            <a:avLst/>
          </a:prstGeom>
        </p:spPr>
      </p:pic>
      <p:cxnSp>
        <p:nvCxnSpPr>
          <p:cNvPr id="49" name="Straight Connector 48">
            <a:extLst>
              <a:ext uri="{FF2B5EF4-FFF2-40B4-BE49-F238E27FC236}">
                <a16:creationId xmlns:a16="http://schemas.microsoft.com/office/drawing/2014/main" id="{7CE029E6-17D9-5A4B-928E-178C38F2ED7D}"/>
              </a:ext>
            </a:extLst>
          </p:cNvPr>
          <p:cNvCxnSpPr>
            <a:cxnSpLocks/>
          </p:cNvCxnSpPr>
          <p:nvPr/>
        </p:nvCxnSpPr>
        <p:spPr>
          <a:xfrm>
            <a:off x="6672947" y="2459156"/>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7DB4266-3268-FD1D-B73C-12E949DBD0A9}"/>
              </a:ext>
            </a:extLst>
          </p:cNvPr>
          <p:cNvCxnSpPr>
            <a:cxnSpLocks/>
          </p:cNvCxnSpPr>
          <p:nvPr/>
        </p:nvCxnSpPr>
        <p:spPr>
          <a:xfrm>
            <a:off x="3279660" y="3034954"/>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D9046C7-44C1-89B3-93CA-1753EF0E0AAE}"/>
              </a:ext>
            </a:extLst>
          </p:cNvPr>
          <p:cNvCxnSpPr>
            <a:cxnSpLocks/>
          </p:cNvCxnSpPr>
          <p:nvPr/>
        </p:nvCxnSpPr>
        <p:spPr>
          <a:xfrm>
            <a:off x="4427454" y="2203681"/>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386B567-F52C-FE06-0237-6238A415EBCE}"/>
              </a:ext>
            </a:extLst>
          </p:cNvPr>
          <p:cNvCxnSpPr>
            <a:cxnSpLocks/>
          </p:cNvCxnSpPr>
          <p:nvPr/>
        </p:nvCxnSpPr>
        <p:spPr>
          <a:xfrm>
            <a:off x="2555358" y="1825805"/>
            <a:ext cx="0" cy="11230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D2C02EC-76E8-EEC6-B2D3-5CAA4BF51592}"/>
              </a:ext>
            </a:extLst>
          </p:cNvPr>
          <p:cNvCxnSpPr>
            <a:cxnSpLocks/>
          </p:cNvCxnSpPr>
          <p:nvPr/>
        </p:nvCxnSpPr>
        <p:spPr>
          <a:xfrm>
            <a:off x="341693" y="1375876"/>
            <a:ext cx="0" cy="1381988"/>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A480DB5-5E1B-D51F-51DF-1BF2E117DA74}"/>
              </a:ext>
            </a:extLst>
          </p:cNvPr>
          <p:cNvCxnSpPr>
            <a:cxnSpLocks/>
          </p:cNvCxnSpPr>
          <p:nvPr/>
        </p:nvCxnSpPr>
        <p:spPr>
          <a:xfrm>
            <a:off x="5551807" y="3995708"/>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78E96DFF-C55B-8304-C2C4-CD8D21C9ACD6}"/>
              </a:ext>
            </a:extLst>
          </p:cNvPr>
          <p:cNvCxnSpPr>
            <a:cxnSpLocks/>
          </p:cNvCxnSpPr>
          <p:nvPr/>
        </p:nvCxnSpPr>
        <p:spPr>
          <a:xfrm>
            <a:off x="11741324" y="3007872"/>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A65DAE2-9E81-7F9E-E4DB-12326D66106E}"/>
              </a:ext>
            </a:extLst>
          </p:cNvPr>
          <p:cNvCxnSpPr>
            <a:cxnSpLocks/>
          </p:cNvCxnSpPr>
          <p:nvPr/>
        </p:nvCxnSpPr>
        <p:spPr>
          <a:xfrm>
            <a:off x="8432197" y="2104173"/>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7C2C93F-803C-F6F3-8A12-7171D09BC208}"/>
              </a:ext>
            </a:extLst>
          </p:cNvPr>
          <p:cNvCxnSpPr>
            <a:cxnSpLocks/>
          </p:cNvCxnSpPr>
          <p:nvPr/>
        </p:nvCxnSpPr>
        <p:spPr>
          <a:xfrm>
            <a:off x="10408226" y="2483807"/>
            <a:ext cx="0" cy="1662546"/>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pic>
        <p:nvPicPr>
          <p:cNvPr id="67" name="Graphic 66" descr="Wireless router with solid fill">
            <a:extLst>
              <a:ext uri="{FF2B5EF4-FFF2-40B4-BE49-F238E27FC236}">
                <a16:creationId xmlns:a16="http://schemas.microsoft.com/office/drawing/2014/main" id="{C52B3A7D-0E67-CEC3-5169-07E503BE34DF}"/>
              </a:ext>
            </a:extLst>
          </p:cNvPr>
          <p:cNvPicPr>
            <a:picLocks noChangeAspect="1"/>
          </p:cNvPicPr>
          <p:nvPr/>
        </p:nvPicPr>
        <p:blipFill>
          <a:blip r:embed="rId10">
            <a:extLst>
              <a:ext uri="{96DAC541-7B7A-43D3-8B79-37D633B846F1}">
                <asvg:svgBlip xmlns:asvg="http://schemas.microsoft.com/office/drawing/2016/SVG/main" r:embed="rId11"/>
              </a:ext>
            </a:extLst>
          </a:blip>
          <a:srcRect l="-1" t="-1" r="4785" b="39747"/>
          <a:stretch>
            <a:fillRect/>
          </a:stretch>
        </p:blipFill>
        <p:spPr>
          <a:xfrm>
            <a:off x="10096825" y="4157553"/>
            <a:ext cx="651967" cy="412576"/>
          </a:xfrm>
          <a:prstGeom prst="rect">
            <a:avLst/>
          </a:prstGeom>
        </p:spPr>
      </p:pic>
      <p:pic>
        <p:nvPicPr>
          <p:cNvPr id="68" name="Graphic 67" descr="Water with solid fill">
            <a:extLst>
              <a:ext uri="{FF2B5EF4-FFF2-40B4-BE49-F238E27FC236}">
                <a16:creationId xmlns:a16="http://schemas.microsoft.com/office/drawing/2014/main" id="{6675F370-A897-80B8-7E24-CAF2849F7F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12724" y="2408712"/>
            <a:ext cx="457200" cy="457200"/>
          </a:xfrm>
          <a:prstGeom prst="rect">
            <a:avLst/>
          </a:prstGeom>
        </p:spPr>
      </p:pic>
    </p:spTree>
    <p:extLst>
      <p:ext uri="{BB962C8B-B14F-4D97-AF65-F5344CB8AC3E}">
        <p14:creationId xmlns:p14="http://schemas.microsoft.com/office/powerpoint/2010/main" val="1369582570"/>
      </p:ext>
    </p:extLst>
  </p:cSld>
  <p:clrMapOvr>
    <a:masterClrMapping/>
  </p:clrMapOvr>
</p:sld>
</file>

<file path=ppt/theme/theme1.xml><?xml version="1.0" encoding="utf-8"?>
<a:theme xmlns:a="http://schemas.openxmlformats.org/drawingml/2006/main" name="skentel">
  <a:themeElements>
    <a:clrScheme name="Custom 1">
      <a:dk1>
        <a:srgbClr val="000000"/>
      </a:dk1>
      <a:lt1>
        <a:srgbClr val="FFFFFF"/>
      </a:lt1>
      <a:dk2>
        <a:srgbClr val="455F51"/>
      </a:dk2>
      <a:lt2>
        <a:srgbClr val="E3DED1"/>
      </a:lt2>
      <a:accent1>
        <a:srgbClr val="5EC232"/>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D1465F0B12C643BF93A8B618B2A05B" ma:contentTypeVersion="13" ma:contentTypeDescription="Create a new document." ma:contentTypeScope="" ma:versionID="eea235043d901758a9ce6caa88eec81c">
  <xsd:schema xmlns:xsd="http://www.w3.org/2001/XMLSchema" xmlns:xs="http://www.w3.org/2001/XMLSchema" xmlns:p="http://schemas.microsoft.com/office/2006/metadata/properties" xmlns:ns2="cb8d90de-2c2b-4afc-8282-f157e9c3a487" xmlns:ns3="191d1088-dd7d-4102-aa57-428a5007b3a2" targetNamespace="http://schemas.microsoft.com/office/2006/metadata/properties" ma:root="true" ma:fieldsID="80c7571918e3acfcaa9d0e3ae031689f" ns2:_="" ns3:_="">
    <xsd:import namespace="cb8d90de-2c2b-4afc-8282-f157e9c3a487"/>
    <xsd:import namespace="191d1088-dd7d-4102-aa57-428a5007b3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d90de-2c2b-4afc-8282-f157e9c3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859fbc8-f919-4b08-89fb-94aa4069a24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d1088-dd7d-4102-aa57-428a5007b3a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f623b1e-daca-4c27-b9c1-0ad7794886c5}" ma:internalName="TaxCatchAll" ma:showField="CatchAllData" ma:web="191d1088-dd7d-4102-aa57-428a5007b3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8d90de-2c2b-4afc-8282-f157e9c3a487">
      <Terms xmlns="http://schemas.microsoft.com/office/infopath/2007/PartnerControls"/>
    </lcf76f155ced4ddcb4097134ff3c332f>
    <TaxCatchAll xmlns="191d1088-dd7d-4102-aa57-428a5007b3a2" xsi:nil="true"/>
  </documentManagement>
</p:properties>
</file>

<file path=customXml/itemProps1.xml><?xml version="1.0" encoding="utf-8"?>
<ds:datastoreItem xmlns:ds="http://schemas.openxmlformats.org/officeDocument/2006/customXml" ds:itemID="{F1C793D4-17E6-4D7E-ACB9-A00F4A394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d90de-2c2b-4afc-8282-f157e9c3a487"/>
    <ds:schemaRef ds:uri="191d1088-dd7d-4102-aa57-428a5007b3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CE6EC5-C92B-42D4-8B3B-786121880111}">
  <ds:schemaRefs>
    <ds:schemaRef ds:uri="http://schemas.microsoft.com/sharepoint/v3/contenttype/forms"/>
  </ds:schemaRefs>
</ds:datastoreItem>
</file>

<file path=customXml/itemProps3.xml><?xml version="1.0" encoding="utf-8"?>
<ds:datastoreItem xmlns:ds="http://schemas.openxmlformats.org/officeDocument/2006/customXml" ds:itemID="{E92636C2-BF74-4F14-BE28-12290695CB3B}">
  <ds:schemaRefs>
    <ds:schemaRef ds:uri="http://schemas.microsoft.com/office/2006/metadata/properties"/>
    <ds:schemaRef ds:uri="http://schemas.microsoft.com/office/infopath/2007/PartnerControls"/>
    <ds:schemaRef ds:uri="cb8d90de-2c2b-4afc-8282-f157e9c3a487"/>
    <ds:schemaRef ds:uri="191d1088-dd7d-4102-aa57-428a5007b3a2"/>
  </ds:schemaRefs>
</ds:datastoreItem>
</file>

<file path=docProps/app.xml><?xml version="1.0" encoding="utf-8"?>
<Properties xmlns="http://schemas.openxmlformats.org/officeDocument/2006/extended-properties" xmlns:vt="http://schemas.openxmlformats.org/officeDocument/2006/docPropsVTypes">
  <TotalTime>3242</TotalTime>
  <Words>2279</Words>
  <Application>Microsoft Office PowerPoint</Application>
  <PresentationFormat>Widescreen</PresentationFormat>
  <Paragraphs>259</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skentel</vt:lpstr>
      <vt:lpstr>     How to Grow Your Business  for the Climate-Conscious Consumer</vt:lpstr>
      <vt:lpstr>What guests want</vt:lpstr>
      <vt:lpstr>The reality for operators</vt:lpstr>
      <vt:lpstr>Key opportunities</vt:lpstr>
      <vt:lpstr>PowerPoint Presentation</vt:lpstr>
      <vt:lpstr>PowerPoint Presentation</vt:lpstr>
      <vt:lpstr>PowerPoint Presentation</vt:lpstr>
      <vt:lpstr>The challenges</vt:lpstr>
      <vt:lpstr>The solution: smart connectivity </vt:lpstr>
      <vt:lpstr>PowerPoint Presentation</vt:lpstr>
      <vt:lpstr>PowerPoint Presentation</vt:lpstr>
      <vt:lpstr>PowerPoint Presentation</vt:lpstr>
      <vt:lpstr>PowerPoint Presentation</vt:lpstr>
      <vt:lpstr>PowerPoint Presentation</vt:lpstr>
      <vt:lpstr>Action plan</vt:lpstr>
      <vt:lpstr>Why?</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Rob Cartwright</cp:lastModifiedBy>
  <cp:revision>34</cp:revision>
  <dcterms:created xsi:type="dcterms:W3CDTF">2025-10-08T09:44:31Z</dcterms:created>
  <dcterms:modified xsi:type="dcterms:W3CDTF">2025-10-20T12:55:37Z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0x010100B2D1465F0B12C643BF93A8B618B2A05B</vt:lpwstr>
  </property>
  <property fmtid="{D5CDD505-2E9C-101B-9397-08002B2CF9AE}" pid="3" name="MediaServiceImageTags">
    <vt:lpwstr/>
  </property>
</Properties>
</file>