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57" r:id="rId4"/>
    <p:sldId id="258" r:id="rId5"/>
    <p:sldId id="259" r:id="rId6"/>
    <p:sldId id="262" r:id="rId7"/>
    <p:sldId id="265" r:id="rId8"/>
  </p:sldIdLst>
  <p:sldSz cx="18288000" cy="10287000"/>
  <p:notesSz cx="6858000" cy="9144000"/>
  <p:embeddedFontLst>
    <p:embeddedFont>
      <p:font typeface="Britannic Bold" panose="020B0903060703020204" pitchFamily="34" charset="0"/>
      <p:regular r:id="rId10"/>
    </p:embeddedFont>
    <p:embeddedFont>
      <p:font typeface="Lucida Handwriting" panose="03010101010101010101" pitchFamily="66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Light" panose="00000400000000000000" pitchFamily="2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DA39087-CF26-4599-9F41-6F8F19D10D30}">
          <p14:sldIdLst>
            <p14:sldId id="256"/>
            <p14:sldId id="270"/>
            <p14:sldId id="257"/>
            <p14:sldId id="258"/>
            <p14:sldId id="259"/>
            <p14:sldId id="262"/>
          </p14:sldIdLst>
        </p14:section>
        <p14:section name="Untitled Section" id="{D6992D84-AB00-4401-8D7B-CD087AA8DFD7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HGG/LkOGAoz9OputVH8F4r2O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B415C-69DC-46BD-BC16-11EA72319C4B}" v="4" dt="2025-10-21T20:00:39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330438AA-BB2C-728C-90EE-1DB5C9614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>
            <a:extLst>
              <a:ext uri="{FF2B5EF4-FFF2-40B4-BE49-F238E27FC236}">
                <a16:creationId xmlns:a16="http://schemas.microsoft.com/office/drawing/2014/main" id="{17CBDBAC-6D8D-D473-25C0-7A29BE15F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:notes">
            <a:extLst>
              <a:ext uri="{FF2B5EF4-FFF2-40B4-BE49-F238E27FC236}">
                <a16:creationId xmlns:a16="http://schemas.microsoft.com/office/drawing/2014/main" id="{66C97673-AB3B-DA76-7D20-45E073F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86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EA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3226199">
            <a:off x="6131370" y="3845625"/>
            <a:ext cx="2072090" cy="10433978"/>
            <a:chOff x="0" y="0"/>
            <a:chExt cx="545736" cy="2748044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545736" cy="2748044"/>
            </a:xfrm>
            <a:custGeom>
              <a:avLst/>
              <a:gdLst/>
              <a:ahLst/>
              <a:cxnLst/>
              <a:rect l="l" t="t" r="r" b="b"/>
              <a:pathLst>
                <a:path w="545736" h="2748044" extrusionOk="0">
                  <a:moveTo>
                    <a:pt x="0" y="0"/>
                  </a:moveTo>
                  <a:lnTo>
                    <a:pt x="545736" y="0"/>
                  </a:lnTo>
                  <a:lnTo>
                    <a:pt x="545736" y="2748044"/>
                  </a:lnTo>
                  <a:lnTo>
                    <a:pt x="0" y="2748044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19050"/>
              <a:ext cx="545736" cy="2728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l="20443" r="20444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6866452" y="757227"/>
            <a:ext cx="392848" cy="97855"/>
          </a:xfrm>
          <a:custGeom>
            <a:avLst/>
            <a:gdLst/>
            <a:ahLst/>
            <a:cxnLst/>
            <a:rect l="l" t="t" r="r" b="b"/>
            <a:pathLst>
              <a:path w="392848" h="97855" extrusionOk="0">
                <a:moveTo>
                  <a:pt x="0" y="0"/>
                </a:moveTo>
                <a:lnTo>
                  <a:pt x="392848" y="0"/>
                </a:lnTo>
                <a:lnTo>
                  <a:pt x="392848" y="97855"/>
                </a:lnTo>
                <a:lnTo>
                  <a:pt x="0" y="97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89" name="Google Shape;89;p1"/>
          <p:cNvGrpSpPr/>
          <p:nvPr/>
        </p:nvGrpSpPr>
        <p:grpSpPr>
          <a:xfrm>
            <a:off x="328962" y="430985"/>
            <a:ext cx="1749754" cy="1749754"/>
            <a:chOff x="0" y="0"/>
            <a:chExt cx="812800" cy="81280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291736" y="624065"/>
            <a:ext cx="1824205" cy="1363593"/>
          </a:xfrm>
          <a:custGeom>
            <a:avLst/>
            <a:gdLst/>
            <a:ahLst/>
            <a:cxnLst/>
            <a:rect l="l" t="t" r="r" b="b"/>
            <a:pathLst>
              <a:path w="1824205" h="1363593" extrusionOk="0">
                <a:moveTo>
                  <a:pt x="0" y="0"/>
                </a:moveTo>
                <a:lnTo>
                  <a:pt x="1824205" y="0"/>
                </a:lnTo>
                <a:lnTo>
                  <a:pt x="1824205" y="1363594"/>
                </a:lnTo>
                <a:lnTo>
                  <a:pt x="0" y="1363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93" name="Google Shape;93;p1"/>
          <p:cNvGrpSpPr/>
          <p:nvPr/>
        </p:nvGrpSpPr>
        <p:grpSpPr>
          <a:xfrm>
            <a:off x="291736" y="7200900"/>
            <a:ext cx="3086100" cy="3086100"/>
            <a:chOff x="0" y="0"/>
            <a:chExt cx="812800" cy="81280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328962" y="2615812"/>
            <a:ext cx="1579781" cy="1579781"/>
            <a:chOff x="0" y="0"/>
            <a:chExt cx="812800" cy="812800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6148497" y="1028700"/>
            <a:ext cx="1579781" cy="1579781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"/>
          <p:cNvSpPr txBox="1"/>
          <p:nvPr/>
        </p:nvSpPr>
        <p:spPr>
          <a:xfrm>
            <a:off x="996287" y="2365870"/>
            <a:ext cx="7060487" cy="365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bg1"/>
                </a:solidFill>
              </a:rPr>
              <a:t>Creating 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bg1"/>
                </a:solidFill>
              </a:rPr>
              <a:t>Neuro-Inclusive Environments</a:t>
            </a:r>
            <a:endParaRPr sz="7200" dirty="0">
              <a:solidFill>
                <a:schemeClr val="bg1"/>
              </a:solidFill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28962" y="6825118"/>
            <a:ext cx="8094188" cy="3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1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SUPPORTING GUESTS AND YOUR ST</a:t>
            </a:r>
            <a:r>
              <a:rPr lang="en-US" sz="2031" b="1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AFF</a:t>
            </a:r>
            <a:r>
              <a:rPr lang="en-US" sz="2031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EA6"/>
        </a:solidFill>
        <a:effectLst/>
      </p:bgPr>
    </p:bg>
    <p:spTree>
      <p:nvGrpSpPr>
        <p:cNvPr id="1" name="Shape 289">
          <a:extLst>
            <a:ext uri="{FF2B5EF4-FFF2-40B4-BE49-F238E27FC236}">
              <a16:creationId xmlns:a16="http://schemas.microsoft.com/office/drawing/2014/main" id="{96A5AB25-37A2-D1FC-60AA-886BFAA4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9">
            <a:extLst>
              <a:ext uri="{FF2B5EF4-FFF2-40B4-BE49-F238E27FC236}">
                <a16:creationId xmlns:a16="http://schemas.microsoft.com/office/drawing/2014/main" id="{FA49A3AC-52BF-DDE9-8550-1A7265500AE8}"/>
              </a:ext>
            </a:extLst>
          </p:cNvPr>
          <p:cNvGrpSpPr/>
          <p:nvPr/>
        </p:nvGrpSpPr>
        <p:grpSpPr>
          <a:xfrm>
            <a:off x="1296445" y="1811121"/>
            <a:ext cx="5437427" cy="6657178"/>
            <a:chOff x="0" y="0"/>
            <a:chExt cx="1432080" cy="1753331"/>
          </a:xfrm>
        </p:grpSpPr>
        <p:sp>
          <p:nvSpPr>
            <p:cNvPr id="291" name="Google Shape;291;p9">
              <a:extLst>
                <a:ext uri="{FF2B5EF4-FFF2-40B4-BE49-F238E27FC236}">
                  <a16:creationId xmlns:a16="http://schemas.microsoft.com/office/drawing/2014/main" id="{9EDF1E86-6D87-02AA-410D-A282D5D5457D}"/>
                </a:ext>
              </a:extLst>
            </p:cNvPr>
            <p:cNvSpPr/>
            <p:nvPr/>
          </p:nvSpPr>
          <p:spPr>
            <a:xfrm>
              <a:off x="0" y="0"/>
              <a:ext cx="1432080" cy="1753331"/>
            </a:xfrm>
            <a:custGeom>
              <a:avLst/>
              <a:gdLst/>
              <a:ahLst/>
              <a:cxnLst/>
              <a:rect l="l" t="t" r="r" b="b"/>
              <a:pathLst>
                <a:path w="1432080" h="1753331" extrusionOk="0">
                  <a:moveTo>
                    <a:pt x="0" y="0"/>
                  </a:moveTo>
                  <a:lnTo>
                    <a:pt x="1432080" y="0"/>
                  </a:lnTo>
                  <a:lnTo>
                    <a:pt x="1432080" y="1753331"/>
                  </a:lnTo>
                  <a:lnTo>
                    <a:pt x="0" y="1753331"/>
                  </a:lnTo>
                  <a:close/>
                </a:path>
              </a:pathLst>
            </a:custGeom>
            <a:solidFill>
              <a:srgbClr val="CC611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Google Shape;292;p9">
              <a:extLst>
                <a:ext uri="{FF2B5EF4-FFF2-40B4-BE49-F238E27FC236}">
                  <a16:creationId xmlns:a16="http://schemas.microsoft.com/office/drawing/2014/main" id="{E35B9134-CFCF-DCA6-DD51-D9726746A8C0}"/>
                </a:ext>
              </a:extLst>
            </p:cNvPr>
            <p:cNvSpPr txBox="1"/>
            <p:nvPr/>
          </p:nvSpPr>
          <p:spPr>
            <a:xfrm>
              <a:off x="0" y="19050"/>
              <a:ext cx="1432080" cy="1734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9">
            <a:extLst>
              <a:ext uri="{FF2B5EF4-FFF2-40B4-BE49-F238E27FC236}">
                <a16:creationId xmlns:a16="http://schemas.microsoft.com/office/drawing/2014/main" id="{EA480A3C-9084-2D7C-E71A-1162E8CDD440}"/>
              </a:ext>
            </a:extLst>
          </p:cNvPr>
          <p:cNvSpPr txBox="1"/>
          <p:nvPr/>
        </p:nvSpPr>
        <p:spPr>
          <a:xfrm>
            <a:off x="7724633" y="887104"/>
            <a:ext cx="763696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Lucida Handwriting" panose="03010101010101010101" pitchFamily="66" charset="0"/>
                <a:ea typeface="Montserrat SemiBold"/>
                <a:cs typeface="Montserrat SemiBold"/>
                <a:sym typeface="Montserrat SemiBold"/>
              </a:rPr>
              <a:t>My Journey </a:t>
            </a:r>
            <a:endParaRPr lang="en-US" sz="4400" b="1" i="0" u="none" strike="noStrike" cap="none" dirty="0">
              <a:solidFill>
                <a:srgbClr val="FFFFFF"/>
              </a:solidFill>
              <a:latin typeface="Lucida Handwriting" panose="03010101010101010101" pitchFamily="66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5" name="Google Shape;295;p9">
            <a:extLst>
              <a:ext uri="{FF2B5EF4-FFF2-40B4-BE49-F238E27FC236}">
                <a16:creationId xmlns:a16="http://schemas.microsoft.com/office/drawing/2014/main" id="{2F8B4344-B7E9-A798-4792-AEFBFC920F8A}"/>
              </a:ext>
            </a:extLst>
          </p:cNvPr>
          <p:cNvSpPr txBox="1"/>
          <p:nvPr/>
        </p:nvSpPr>
        <p:spPr>
          <a:xfrm>
            <a:off x="8569091" y="2169994"/>
            <a:ext cx="7407538" cy="108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 35 years experience working in the holiday &amp; park home industry.</a:t>
            </a: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21 years supporting my brothers 3 neurodivergent children.</a:t>
            </a: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7406" marR="0" lvl="1" indent="-45720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conversation that stopped me in my tracks.</a:t>
            </a: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820411" marR="0" lvl="1" indent="-410205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endParaRPr sz="3200" dirty="0"/>
          </a:p>
        </p:txBody>
      </p:sp>
      <p:sp>
        <p:nvSpPr>
          <p:cNvPr id="296" name="Google Shape;296;p9">
            <a:extLst>
              <a:ext uri="{FF2B5EF4-FFF2-40B4-BE49-F238E27FC236}">
                <a16:creationId xmlns:a16="http://schemas.microsoft.com/office/drawing/2014/main" id="{49DD2117-2E80-B82C-41B1-A79290B950E3}"/>
              </a:ext>
            </a:extLst>
          </p:cNvPr>
          <p:cNvSpPr/>
          <p:nvPr/>
        </p:nvSpPr>
        <p:spPr>
          <a:xfrm>
            <a:off x="15976629" y="291252"/>
            <a:ext cx="1973106" cy="1474897"/>
          </a:xfrm>
          <a:custGeom>
            <a:avLst/>
            <a:gdLst/>
            <a:ahLst/>
            <a:cxnLst/>
            <a:rect l="l" t="t" r="r" b="b"/>
            <a:pathLst>
              <a:path w="1973106" h="1474897" extrusionOk="0">
                <a:moveTo>
                  <a:pt x="0" y="0"/>
                </a:moveTo>
                <a:lnTo>
                  <a:pt x="1973107" y="0"/>
                </a:lnTo>
                <a:lnTo>
                  <a:pt x="1973107" y="1474896"/>
                </a:lnTo>
                <a:lnTo>
                  <a:pt x="0" y="14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97" name="Google Shape;297;p9">
            <a:extLst>
              <a:ext uri="{FF2B5EF4-FFF2-40B4-BE49-F238E27FC236}">
                <a16:creationId xmlns:a16="http://schemas.microsoft.com/office/drawing/2014/main" id="{702A0119-1CB1-42D2-6582-1190C41B4FE8}"/>
              </a:ext>
            </a:extLst>
          </p:cNvPr>
          <p:cNvGrpSpPr/>
          <p:nvPr/>
        </p:nvGrpSpPr>
        <p:grpSpPr>
          <a:xfrm>
            <a:off x="16013855" y="291252"/>
            <a:ext cx="1749754" cy="1749754"/>
            <a:chOff x="0" y="0"/>
            <a:chExt cx="812800" cy="812800"/>
          </a:xfrm>
        </p:grpSpPr>
        <p:sp>
          <p:nvSpPr>
            <p:cNvPr id="298" name="Google Shape;298;p9">
              <a:extLst>
                <a:ext uri="{FF2B5EF4-FFF2-40B4-BE49-F238E27FC236}">
                  <a16:creationId xmlns:a16="http://schemas.microsoft.com/office/drawing/2014/main" id="{CE492282-DFDC-5B34-D85B-A001E2C6F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>
              <a:extLst>
                <a:ext uri="{FF2B5EF4-FFF2-40B4-BE49-F238E27FC236}">
                  <a16:creationId xmlns:a16="http://schemas.microsoft.com/office/drawing/2014/main" id="{788CA104-367B-266B-9B4E-FF06A61D4C1C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9">
            <a:extLst>
              <a:ext uri="{FF2B5EF4-FFF2-40B4-BE49-F238E27FC236}">
                <a16:creationId xmlns:a16="http://schemas.microsoft.com/office/drawing/2014/main" id="{0F1BC5E8-396C-741C-6DDA-413E00C42852}"/>
              </a:ext>
            </a:extLst>
          </p:cNvPr>
          <p:cNvSpPr/>
          <p:nvPr/>
        </p:nvSpPr>
        <p:spPr>
          <a:xfrm>
            <a:off x="15976629" y="484332"/>
            <a:ext cx="1824205" cy="1363593"/>
          </a:xfrm>
          <a:custGeom>
            <a:avLst/>
            <a:gdLst/>
            <a:ahLst/>
            <a:cxnLst/>
            <a:rect l="l" t="t" r="r" b="b"/>
            <a:pathLst>
              <a:path w="1824205" h="1363593" extrusionOk="0">
                <a:moveTo>
                  <a:pt x="0" y="0"/>
                </a:moveTo>
                <a:lnTo>
                  <a:pt x="1824205" y="0"/>
                </a:lnTo>
                <a:lnTo>
                  <a:pt x="1824205" y="1363593"/>
                </a:lnTo>
                <a:lnTo>
                  <a:pt x="0" y="136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301" name="Google Shape;301;p9">
            <a:extLst>
              <a:ext uri="{FF2B5EF4-FFF2-40B4-BE49-F238E27FC236}">
                <a16:creationId xmlns:a16="http://schemas.microsoft.com/office/drawing/2014/main" id="{2C370DB2-0ACA-035D-3439-D3B66B078FB3}"/>
              </a:ext>
            </a:extLst>
          </p:cNvPr>
          <p:cNvGrpSpPr/>
          <p:nvPr/>
        </p:nvGrpSpPr>
        <p:grpSpPr>
          <a:xfrm rot="3014717">
            <a:off x="16547592" y="5731340"/>
            <a:ext cx="138440" cy="5937084"/>
            <a:chOff x="0" y="0"/>
            <a:chExt cx="36462" cy="1563677"/>
          </a:xfrm>
        </p:grpSpPr>
        <p:sp>
          <p:nvSpPr>
            <p:cNvPr id="302" name="Google Shape;302;p9">
              <a:extLst>
                <a:ext uri="{FF2B5EF4-FFF2-40B4-BE49-F238E27FC236}">
                  <a16:creationId xmlns:a16="http://schemas.microsoft.com/office/drawing/2014/main" id="{9EB47368-F00A-F118-2905-4B823EE56F4D}"/>
                </a:ext>
              </a:extLst>
            </p:cNvPr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Google Shape;303;p9">
              <a:extLst>
                <a:ext uri="{FF2B5EF4-FFF2-40B4-BE49-F238E27FC236}">
                  <a16:creationId xmlns:a16="http://schemas.microsoft.com/office/drawing/2014/main" id="{81A1D63F-8876-B787-B01E-0CFC195F7426}"/>
                </a:ext>
              </a:extLst>
            </p:cNvPr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9">
            <a:extLst>
              <a:ext uri="{FF2B5EF4-FFF2-40B4-BE49-F238E27FC236}">
                <a16:creationId xmlns:a16="http://schemas.microsoft.com/office/drawing/2014/main" id="{A9A28E2E-CA77-DDE7-D0F4-081D7AF0E249}"/>
              </a:ext>
            </a:extLst>
          </p:cNvPr>
          <p:cNvGrpSpPr/>
          <p:nvPr/>
        </p:nvGrpSpPr>
        <p:grpSpPr>
          <a:xfrm rot="3014717">
            <a:off x="17190080" y="6314228"/>
            <a:ext cx="138440" cy="5937084"/>
            <a:chOff x="0" y="0"/>
            <a:chExt cx="36462" cy="1563677"/>
          </a:xfrm>
        </p:grpSpPr>
        <p:sp>
          <p:nvSpPr>
            <p:cNvPr id="305" name="Google Shape;305;p9">
              <a:extLst>
                <a:ext uri="{FF2B5EF4-FFF2-40B4-BE49-F238E27FC236}">
                  <a16:creationId xmlns:a16="http://schemas.microsoft.com/office/drawing/2014/main" id="{600329A7-B7E0-3077-F7DA-0FFBA527DE2A}"/>
                </a:ext>
              </a:extLst>
            </p:cNvPr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Google Shape;306;p9">
              <a:extLst>
                <a:ext uri="{FF2B5EF4-FFF2-40B4-BE49-F238E27FC236}">
                  <a16:creationId xmlns:a16="http://schemas.microsoft.com/office/drawing/2014/main" id="{A89E8BA6-C199-FD08-2CF3-A4D8E1246B60}"/>
                </a:ext>
              </a:extLst>
            </p:cNvPr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9">
            <a:extLst>
              <a:ext uri="{FF2B5EF4-FFF2-40B4-BE49-F238E27FC236}">
                <a16:creationId xmlns:a16="http://schemas.microsoft.com/office/drawing/2014/main" id="{DD7A935C-6728-4DD6-B4E4-6725FE9A73CE}"/>
              </a:ext>
            </a:extLst>
          </p:cNvPr>
          <p:cNvGrpSpPr/>
          <p:nvPr/>
        </p:nvGrpSpPr>
        <p:grpSpPr>
          <a:xfrm rot="3014717">
            <a:off x="16819512" y="6069344"/>
            <a:ext cx="138440" cy="5937084"/>
            <a:chOff x="0" y="0"/>
            <a:chExt cx="36462" cy="1563677"/>
          </a:xfrm>
        </p:grpSpPr>
        <p:sp>
          <p:nvSpPr>
            <p:cNvPr id="308" name="Google Shape;308;p9">
              <a:extLst>
                <a:ext uri="{FF2B5EF4-FFF2-40B4-BE49-F238E27FC236}">
                  <a16:creationId xmlns:a16="http://schemas.microsoft.com/office/drawing/2014/main" id="{72002D84-4491-9420-DBA5-AC5171702CB1}"/>
                </a:ext>
              </a:extLst>
            </p:cNvPr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Google Shape;309;p9">
              <a:extLst>
                <a:ext uri="{FF2B5EF4-FFF2-40B4-BE49-F238E27FC236}">
                  <a16:creationId xmlns:a16="http://schemas.microsoft.com/office/drawing/2014/main" id="{21C612B2-79C1-209B-10DB-02D7217AC8BB}"/>
                </a:ext>
              </a:extLst>
            </p:cNvPr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9">
            <a:extLst>
              <a:ext uri="{FF2B5EF4-FFF2-40B4-BE49-F238E27FC236}">
                <a16:creationId xmlns:a16="http://schemas.microsoft.com/office/drawing/2014/main" id="{8E5FA8F5-C57A-91E9-827D-A444942024C9}"/>
              </a:ext>
            </a:extLst>
          </p:cNvPr>
          <p:cNvGrpSpPr/>
          <p:nvPr/>
        </p:nvGrpSpPr>
        <p:grpSpPr>
          <a:xfrm>
            <a:off x="6152259" y="7987145"/>
            <a:ext cx="2101482" cy="2101482"/>
            <a:chOff x="0" y="0"/>
            <a:chExt cx="812800" cy="812800"/>
          </a:xfrm>
        </p:grpSpPr>
        <p:sp>
          <p:nvSpPr>
            <p:cNvPr id="311" name="Google Shape;311;p9">
              <a:extLst>
                <a:ext uri="{FF2B5EF4-FFF2-40B4-BE49-F238E27FC236}">
                  <a16:creationId xmlns:a16="http://schemas.microsoft.com/office/drawing/2014/main" id="{8EC96BB8-6552-B246-19EF-1073C78788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>
              <a:extLst>
                <a:ext uri="{FF2B5EF4-FFF2-40B4-BE49-F238E27FC236}">
                  <a16:creationId xmlns:a16="http://schemas.microsoft.com/office/drawing/2014/main" id="{F7889C45-75BC-1D6F-5A0A-5EB56E3459E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9">
            <a:extLst>
              <a:ext uri="{FF2B5EF4-FFF2-40B4-BE49-F238E27FC236}">
                <a16:creationId xmlns:a16="http://schemas.microsoft.com/office/drawing/2014/main" id="{26CE26B5-E122-7470-CF1A-D1D695F692DC}"/>
              </a:ext>
            </a:extLst>
          </p:cNvPr>
          <p:cNvGrpSpPr/>
          <p:nvPr/>
        </p:nvGrpSpPr>
        <p:grpSpPr>
          <a:xfrm>
            <a:off x="11776798" y="7417559"/>
            <a:ext cx="977253" cy="977253"/>
            <a:chOff x="0" y="0"/>
            <a:chExt cx="812800" cy="812800"/>
          </a:xfrm>
        </p:grpSpPr>
        <p:sp>
          <p:nvSpPr>
            <p:cNvPr id="314" name="Google Shape;314;p9">
              <a:extLst>
                <a:ext uri="{FF2B5EF4-FFF2-40B4-BE49-F238E27FC236}">
                  <a16:creationId xmlns:a16="http://schemas.microsoft.com/office/drawing/2014/main" id="{418410D5-D1C8-5EFE-3AE1-C77A6CE6F9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>
              <a:extLst>
                <a:ext uri="{FF2B5EF4-FFF2-40B4-BE49-F238E27FC236}">
                  <a16:creationId xmlns:a16="http://schemas.microsoft.com/office/drawing/2014/main" id="{F4F5D367-854E-4107-6185-D3BCDC0A6DB2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9">
            <a:extLst>
              <a:ext uri="{FF2B5EF4-FFF2-40B4-BE49-F238E27FC236}">
                <a16:creationId xmlns:a16="http://schemas.microsoft.com/office/drawing/2014/main" id="{55DA70BD-6FA3-2474-0FD1-948FF9210514}"/>
              </a:ext>
            </a:extLst>
          </p:cNvPr>
          <p:cNvGrpSpPr/>
          <p:nvPr/>
        </p:nvGrpSpPr>
        <p:grpSpPr>
          <a:xfrm>
            <a:off x="14073655" y="3495684"/>
            <a:ext cx="977253" cy="977253"/>
            <a:chOff x="0" y="0"/>
            <a:chExt cx="812800" cy="812800"/>
          </a:xfrm>
        </p:grpSpPr>
        <p:sp>
          <p:nvSpPr>
            <p:cNvPr id="317" name="Google Shape;317;p9">
              <a:extLst>
                <a:ext uri="{FF2B5EF4-FFF2-40B4-BE49-F238E27FC236}">
                  <a16:creationId xmlns:a16="http://schemas.microsoft.com/office/drawing/2014/main" id="{618D336F-64E8-E779-1E40-B54F9B5E41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>
              <a:extLst>
                <a:ext uri="{FF2B5EF4-FFF2-40B4-BE49-F238E27FC236}">
                  <a16:creationId xmlns:a16="http://schemas.microsoft.com/office/drawing/2014/main" id="{CBC00A6D-CAC8-B644-A962-0165C1BF686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A person smiling with sunglasses on her head&#10;&#10;AI-generated content may be incorrect.">
            <a:extLst>
              <a:ext uri="{FF2B5EF4-FFF2-40B4-BE49-F238E27FC236}">
                <a16:creationId xmlns:a16="http://schemas.microsoft.com/office/drawing/2014/main" id="{C279F8DC-862E-1CFB-B275-BFD3D3A2B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74" y="198373"/>
            <a:ext cx="7943149" cy="97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EA6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15976629" y="291252"/>
            <a:ext cx="1973106" cy="1474897"/>
          </a:xfrm>
          <a:custGeom>
            <a:avLst/>
            <a:gdLst/>
            <a:ahLst/>
            <a:cxnLst/>
            <a:rect l="l" t="t" r="r" b="b"/>
            <a:pathLst>
              <a:path w="1973106" h="1474897" extrusionOk="0">
                <a:moveTo>
                  <a:pt x="0" y="0"/>
                </a:moveTo>
                <a:lnTo>
                  <a:pt x="1973107" y="0"/>
                </a:lnTo>
                <a:lnTo>
                  <a:pt x="1973107" y="1474896"/>
                </a:lnTo>
                <a:lnTo>
                  <a:pt x="0" y="14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10" name="Google Shape;110;p2"/>
          <p:cNvGrpSpPr/>
          <p:nvPr/>
        </p:nvGrpSpPr>
        <p:grpSpPr>
          <a:xfrm>
            <a:off x="16013855" y="291252"/>
            <a:ext cx="1749754" cy="1749754"/>
            <a:chOff x="0" y="0"/>
            <a:chExt cx="812800" cy="812800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15976629" y="484332"/>
            <a:ext cx="1824205" cy="1363593"/>
          </a:xfrm>
          <a:custGeom>
            <a:avLst/>
            <a:gdLst/>
            <a:ahLst/>
            <a:cxnLst/>
            <a:rect l="l" t="t" r="r" b="b"/>
            <a:pathLst>
              <a:path w="1824205" h="1363593" extrusionOk="0">
                <a:moveTo>
                  <a:pt x="0" y="0"/>
                </a:moveTo>
                <a:lnTo>
                  <a:pt x="1824205" y="0"/>
                </a:lnTo>
                <a:lnTo>
                  <a:pt x="1824205" y="1363593"/>
                </a:lnTo>
                <a:lnTo>
                  <a:pt x="0" y="136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14" name="Google Shape;114;p2"/>
          <p:cNvGrpSpPr/>
          <p:nvPr/>
        </p:nvGrpSpPr>
        <p:grpSpPr>
          <a:xfrm rot="3014717">
            <a:off x="16547592" y="5731340"/>
            <a:ext cx="138440" cy="5937084"/>
            <a:chOff x="0" y="0"/>
            <a:chExt cx="36462" cy="1563677"/>
          </a:xfrm>
        </p:grpSpPr>
        <p:sp>
          <p:nvSpPr>
            <p:cNvPr id="115" name="Google Shape;115;p2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 rot="3014717">
            <a:off x="17190080" y="6314228"/>
            <a:ext cx="138440" cy="5937084"/>
            <a:chOff x="0" y="0"/>
            <a:chExt cx="36462" cy="1563677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 rot="3014717">
            <a:off x="16819512" y="6069344"/>
            <a:ext cx="138440" cy="5937084"/>
            <a:chOff x="0" y="0"/>
            <a:chExt cx="36462" cy="1563677"/>
          </a:xfrm>
        </p:grpSpPr>
        <p:sp>
          <p:nvSpPr>
            <p:cNvPr id="121" name="Google Shape;121;p2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6372696" y="705378"/>
            <a:ext cx="3086100" cy="3086100"/>
            <a:chOff x="0" y="0"/>
            <a:chExt cx="812800" cy="812800"/>
          </a:xfrm>
        </p:grpSpPr>
        <p:sp>
          <p:nvSpPr>
            <p:cNvPr id="124" name="Google Shape;124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12324493" y="3174272"/>
            <a:ext cx="2101482" cy="2101482"/>
            <a:chOff x="0" y="0"/>
            <a:chExt cx="812800" cy="812800"/>
          </a:xfrm>
        </p:grpSpPr>
        <p:sp>
          <p:nvSpPr>
            <p:cNvPr id="127" name="Google Shape;127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10531606" y="7987145"/>
            <a:ext cx="2101482" cy="2101482"/>
            <a:chOff x="0" y="0"/>
            <a:chExt cx="812800" cy="812800"/>
          </a:xfrm>
        </p:grpSpPr>
        <p:sp>
          <p:nvSpPr>
            <p:cNvPr id="130" name="Google Shape;130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2"/>
          <p:cNvSpPr txBox="1"/>
          <p:nvPr/>
        </p:nvSpPr>
        <p:spPr>
          <a:xfrm>
            <a:off x="-1388936" y="509525"/>
            <a:ext cx="95468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Neurodiversity?</a:t>
            </a:r>
            <a:endParaRPr sz="4000" dirty="0"/>
          </a:p>
        </p:txBody>
      </p:sp>
      <p:sp>
        <p:nvSpPr>
          <p:cNvPr id="133" name="Google Shape;133;p2"/>
          <p:cNvSpPr txBox="1"/>
          <p:nvPr/>
        </p:nvSpPr>
        <p:spPr>
          <a:xfrm>
            <a:off x="5822647" y="496300"/>
            <a:ext cx="11953718" cy="1052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 </a:t>
            </a:r>
          </a:p>
          <a:p>
            <a:pPr algn="ctr">
              <a:buClr>
                <a:schemeClr val="bg1"/>
              </a:buClr>
            </a:pPr>
            <a:endParaRPr lang="en-GB" sz="24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3200" b="1" dirty="0">
                <a:solidFill>
                  <a:schemeClr val="bg1"/>
                </a:solidFill>
              </a:rPr>
              <a:t>  </a:t>
            </a:r>
          </a:p>
          <a:p>
            <a:pPr algn="ctr">
              <a:buClr>
                <a:schemeClr val="bg1"/>
              </a:buClr>
            </a:pP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5400" b="1" dirty="0">
                <a:solidFill>
                  <a:schemeClr val="accent6"/>
                </a:solidFill>
              </a:rPr>
              <a:t>Neuro</a:t>
            </a:r>
          </a:p>
          <a:p>
            <a:pPr algn="ctr"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  Refers to the nervous system - </a:t>
            </a:r>
            <a:r>
              <a:rPr lang="en-GB" sz="2800" b="1" dirty="0">
                <a:solidFill>
                  <a:schemeClr val="bg1"/>
                </a:solidFill>
              </a:rPr>
              <a:t>Brain - Spinal Cord - Nerves. </a:t>
            </a:r>
          </a:p>
          <a:p>
            <a:pPr algn="ctr">
              <a:buClr>
                <a:schemeClr val="bg1"/>
              </a:buClr>
            </a:pPr>
            <a:endParaRPr lang="en-GB" sz="2800" b="1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GB" sz="2800" b="1" dirty="0">
                <a:solidFill>
                  <a:schemeClr val="bg1"/>
                </a:solidFill>
              </a:rPr>
              <a:t>The nervous system sends messages between our brain and our body  sight, smell, taste, touch and hearing as well as balance, movement, and spatial awareness.</a:t>
            </a:r>
          </a:p>
          <a:p>
            <a:pPr>
              <a:buClr>
                <a:schemeClr val="bg1"/>
              </a:buClr>
            </a:pPr>
            <a:endParaRPr lang="en-GB" sz="24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GB" sz="5400" b="1" dirty="0">
                <a:solidFill>
                  <a:schemeClr val="accent6"/>
                </a:solidFill>
              </a:rPr>
              <a:t>Diversity</a:t>
            </a:r>
          </a:p>
          <a:p>
            <a:pPr algn="ctr"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 Refers to variations or differences within a group.</a:t>
            </a:r>
          </a:p>
          <a:p>
            <a:pPr algn="ctr">
              <a:buClr>
                <a:schemeClr val="bg1"/>
              </a:buClr>
            </a:pPr>
            <a:endParaRPr lang="en-GB" sz="28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GB" sz="2800" b="1" dirty="0">
                <a:solidFill>
                  <a:schemeClr val="bg1"/>
                </a:solidFill>
              </a:rPr>
              <a:t>When these significant differences are ‘neurocognitive’ the group is described as ‘neurodivergent</a:t>
            </a:r>
            <a:r>
              <a:rPr lang="en-GB" sz="2800" dirty="0">
                <a:solidFill>
                  <a:schemeClr val="bg1"/>
                </a:solidFill>
              </a:rPr>
              <a:t>’. </a:t>
            </a:r>
          </a:p>
          <a:p>
            <a:pPr marL="457200" indent="-4572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A silhouette of a person with arrows coming out of his head&#10;&#10;AI-generated content may be incorrect.">
            <a:extLst>
              <a:ext uri="{FF2B5EF4-FFF2-40B4-BE49-F238E27FC236}">
                <a16:creationId xmlns:a16="http://schemas.microsoft.com/office/drawing/2014/main" id="{5DD9B3D3-34F0-A2A5-61B3-A979DEAE2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40" y="2507476"/>
            <a:ext cx="5178687" cy="5479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EA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272447" y="1305615"/>
            <a:ext cx="8502556" cy="6541848"/>
          </a:xfrm>
          <a:custGeom>
            <a:avLst/>
            <a:gdLst/>
            <a:ahLst/>
            <a:cxnLst/>
            <a:rect l="l" t="t" r="r" b="b"/>
            <a:pathLst>
              <a:path w="1515602" h="974823" extrusionOk="0">
                <a:moveTo>
                  <a:pt x="0" y="0"/>
                </a:moveTo>
                <a:lnTo>
                  <a:pt x="1515602" y="0"/>
                </a:lnTo>
                <a:lnTo>
                  <a:pt x="1515602" y="974823"/>
                </a:lnTo>
                <a:lnTo>
                  <a:pt x="0" y="974823"/>
                </a:lnTo>
                <a:close/>
              </a:path>
            </a:pathLst>
          </a:custGeom>
          <a:solidFill>
            <a:srgbClr val="CC611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0" name="Google Shape;140;p4"/>
          <p:cNvSpPr txBox="1"/>
          <p:nvPr/>
        </p:nvSpPr>
        <p:spPr>
          <a:xfrm>
            <a:off x="524391" y="-409433"/>
            <a:ext cx="10994319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500" b="1" i="0" u="none" strike="noStrike" cap="none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Neurodivergence - </a:t>
            </a:r>
            <a:r>
              <a:rPr lang="en-US" sz="4400" b="1" dirty="0">
                <a:solidFill>
                  <a:srgbClr val="FFFFFF"/>
                </a:solidFill>
                <a:latin typeface="Montserrat SemiBold"/>
                <a:sym typeface="Montserrat SemiBold"/>
              </a:rPr>
              <a:t>UK Statistics</a:t>
            </a:r>
            <a:endParaRPr sz="4400"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8679976" y="1888935"/>
            <a:ext cx="8919593" cy="794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7240" marR="0" lvl="1" indent="-388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Autism Spectrum Disorder </a:t>
            </a:r>
          </a:p>
          <a:p>
            <a:pPr marL="38862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2.8 Million Families Affected In UK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77240" marR="0" lvl="1" indent="-388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ADHD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-Attention Deficit Hyperactive Disorder</a:t>
            </a:r>
          </a:p>
          <a:p>
            <a:pPr marL="38862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2800" dirty="0">
                <a:solidFill>
                  <a:srgbClr val="FFFFFF"/>
                </a:solidFill>
                <a:latin typeface="Montserrat"/>
                <a:sym typeface="Montserrat"/>
              </a:rPr>
              <a:t>    2.6 Million In UK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77240" marR="0" lvl="1" indent="-388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Dyslexia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8862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Million In UK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77240" marR="0" lvl="1" indent="-388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Dyspraxia</a:t>
            </a:r>
          </a:p>
          <a:p>
            <a:pPr marL="38862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2800" dirty="0">
                <a:solidFill>
                  <a:srgbClr val="FFFFFF"/>
                </a:solidFill>
                <a:latin typeface="Montserrat"/>
                <a:sym typeface="Montserrat"/>
              </a:rPr>
              <a:t>    6 Million In UK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77240" marR="0" lvl="1" indent="-388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Tourette Syndrome</a:t>
            </a:r>
          </a:p>
          <a:p>
            <a:pPr marL="38862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3600" dirty="0">
                <a:solidFill>
                  <a:srgbClr val="FFFFFF"/>
                </a:solidFill>
                <a:latin typeface="Montserrat"/>
                <a:sym typeface="Montserrat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Montserrat"/>
                <a:sym typeface="Montserrat"/>
              </a:rPr>
              <a:t>300,000 In UK</a:t>
            </a:r>
            <a:endParaRPr sz="2800" dirty="0"/>
          </a:p>
        </p:txBody>
      </p:sp>
      <p:sp>
        <p:nvSpPr>
          <p:cNvPr id="143" name="Google Shape;143;p4"/>
          <p:cNvSpPr/>
          <p:nvPr/>
        </p:nvSpPr>
        <p:spPr>
          <a:xfrm>
            <a:off x="15976629" y="291252"/>
            <a:ext cx="1973106" cy="1474897"/>
          </a:xfrm>
          <a:custGeom>
            <a:avLst/>
            <a:gdLst/>
            <a:ahLst/>
            <a:cxnLst/>
            <a:rect l="l" t="t" r="r" b="b"/>
            <a:pathLst>
              <a:path w="1973106" h="1474897" extrusionOk="0">
                <a:moveTo>
                  <a:pt x="0" y="0"/>
                </a:moveTo>
                <a:lnTo>
                  <a:pt x="1973107" y="0"/>
                </a:lnTo>
                <a:lnTo>
                  <a:pt x="1973107" y="1474896"/>
                </a:lnTo>
                <a:lnTo>
                  <a:pt x="0" y="14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44" name="Google Shape;144;p4"/>
          <p:cNvGrpSpPr/>
          <p:nvPr/>
        </p:nvGrpSpPr>
        <p:grpSpPr>
          <a:xfrm>
            <a:off x="16013855" y="291252"/>
            <a:ext cx="1749754" cy="1749754"/>
            <a:chOff x="0" y="0"/>
            <a:chExt cx="812800" cy="81280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15976629" y="484332"/>
            <a:ext cx="1824205" cy="1363593"/>
          </a:xfrm>
          <a:custGeom>
            <a:avLst/>
            <a:gdLst/>
            <a:ahLst/>
            <a:cxnLst/>
            <a:rect l="l" t="t" r="r" b="b"/>
            <a:pathLst>
              <a:path w="1824205" h="1363593" extrusionOk="0">
                <a:moveTo>
                  <a:pt x="0" y="0"/>
                </a:moveTo>
                <a:lnTo>
                  <a:pt x="1824205" y="0"/>
                </a:lnTo>
                <a:lnTo>
                  <a:pt x="1824205" y="1363593"/>
                </a:lnTo>
                <a:lnTo>
                  <a:pt x="0" y="136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48" name="Google Shape;148;p4"/>
          <p:cNvGrpSpPr/>
          <p:nvPr/>
        </p:nvGrpSpPr>
        <p:grpSpPr>
          <a:xfrm rot="3014717">
            <a:off x="16547592" y="5731340"/>
            <a:ext cx="138440" cy="5937084"/>
            <a:chOff x="0" y="0"/>
            <a:chExt cx="36462" cy="1563677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4"/>
          <p:cNvGrpSpPr/>
          <p:nvPr/>
        </p:nvGrpSpPr>
        <p:grpSpPr>
          <a:xfrm rot="3014717">
            <a:off x="17190080" y="6314228"/>
            <a:ext cx="138440" cy="5937084"/>
            <a:chOff x="0" y="0"/>
            <a:chExt cx="36462" cy="1563677"/>
          </a:xfrm>
        </p:grpSpPr>
        <p:sp>
          <p:nvSpPr>
            <p:cNvPr id="152" name="Google Shape;152;p4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4"/>
          <p:cNvGrpSpPr/>
          <p:nvPr/>
        </p:nvGrpSpPr>
        <p:grpSpPr>
          <a:xfrm rot="3014717">
            <a:off x="16819512" y="6069344"/>
            <a:ext cx="138440" cy="5937084"/>
            <a:chOff x="0" y="0"/>
            <a:chExt cx="36462" cy="1563677"/>
          </a:xfrm>
        </p:grpSpPr>
        <p:sp>
          <p:nvSpPr>
            <p:cNvPr id="155" name="Google Shape;155;p4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10289180" y="8010273"/>
            <a:ext cx="2101482" cy="2101482"/>
            <a:chOff x="0" y="0"/>
            <a:chExt cx="812800" cy="812800"/>
          </a:xfrm>
        </p:grpSpPr>
        <p:sp>
          <p:nvSpPr>
            <p:cNvPr id="158" name="Google Shape;158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4"/>
          <p:cNvGrpSpPr/>
          <p:nvPr/>
        </p:nvGrpSpPr>
        <p:grpSpPr>
          <a:xfrm>
            <a:off x="4986807" y="2630536"/>
            <a:ext cx="2424789" cy="2424789"/>
            <a:chOff x="0" y="0"/>
            <a:chExt cx="812800" cy="812800"/>
          </a:xfrm>
        </p:grpSpPr>
        <p:sp>
          <p:nvSpPr>
            <p:cNvPr id="161" name="Google Shape;161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4"/>
          <p:cNvGrpSpPr/>
          <p:nvPr/>
        </p:nvGrpSpPr>
        <p:grpSpPr>
          <a:xfrm>
            <a:off x="13397287" y="4156117"/>
            <a:ext cx="1164995" cy="1164995"/>
            <a:chOff x="0" y="0"/>
            <a:chExt cx="812800" cy="812800"/>
          </a:xfrm>
        </p:grpSpPr>
        <p:sp>
          <p:nvSpPr>
            <p:cNvPr id="164" name="Google Shape;164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3496570" y="8342262"/>
            <a:ext cx="1164995" cy="1164995"/>
            <a:chOff x="0" y="0"/>
            <a:chExt cx="812800" cy="812800"/>
          </a:xfrm>
        </p:grpSpPr>
        <p:sp>
          <p:nvSpPr>
            <p:cNvPr id="167" name="Google Shape;16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A person looking into a washing machine&#10;&#10;AI-generated content may be incorrect.">
            <a:extLst>
              <a:ext uri="{FF2B5EF4-FFF2-40B4-BE49-F238E27FC236}">
                <a16:creationId xmlns:a16="http://schemas.microsoft.com/office/drawing/2014/main" id="{E5E70B5E-6151-BF02-ABFF-0EF1D4F8B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3" y="1365449"/>
            <a:ext cx="8201289" cy="6281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E93CA3-E040-6359-FA07-473415627B01}"/>
              </a:ext>
            </a:extLst>
          </p:cNvPr>
          <p:cNvSpPr txBox="1"/>
          <p:nvPr/>
        </p:nvSpPr>
        <p:spPr>
          <a:xfrm>
            <a:off x="272447" y="7847463"/>
            <a:ext cx="8728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bg1"/>
                </a:solidFill>
              </a:rPr>
              <a:t>Companies already embracing NEURODIVERSITY include:</a:t>
            </a:r>
          </a:p>
          <a:p>
            <a:endParaRPr lang="en-GB" sz="2400" b="1" u="sng" dirty="0">
              <a:solidFill>
                <a:schemeClr val="bg1"/>
              </a:solidFill>
            </a:endParaRPr>
          </a:p>
          <a:p>
            <a:r>
              <a:rPr lang="en-GB" sz="2400" b="1" u="sng" dirty="0">
                <a:solidFill>
                  <a:schemeClr val="bg1"/>
                </a:solidFill>
              </a:rPr>
              <a:t>TUI - JET2 - TESCO - J P MORGAN - ROYAL NAVY</a:t>
            </a:r>
          </a:p>
          <a:p>
            <a:endParaRPr lang="en-GB" sz="2400" b="1" u="sng" dirty="0">
              <a:solidFill>
                <a:schemeClr val="bg1"/>
              </a:solidFill>
            </a:endParaRPr>
          </a:p>
          <a:p>
            <a:r>
              <a:rPr lang="en-GB" sz="2400" b="1" u="sng" dirty="0">
                <a:solidFill>
                  <a:schemeClr val="bg1"/>
                </a:solidFill>
              </a:rPr>
              <a:t>BOURNEMOUTH AFC - AIRPORTS ….AND MORE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EA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"/>
          <p:cNvGrpSpPr/>
          <p:nvPr/>
        </p:nvGrpSpPr>
        <p:grpSpPr>
          <a:xfrm>
            <a:off x="377798" y="391599"/>
            <a:ext cx="4566597" cy="9407280"/>
            <a:chOff x="0" y="0"/>
            <a:chExt cx="1236213" cy="2141392"/>
          </a:xfrm>
        </p:grpSpPr>
        <p:sp>
          <p:nvSpPr>
            <p:cNvPr id="174" name="Google Shape;174;p3"/>
            <p:cNvSpPr/>
            <p:nvPr/>
          </p:nvSpPr>
          <p:spPr>
            <a:xfrm>
              <a:off x="0" y="0"/>
              <a:ext cx="1236213" cy="2141392"/>
            </a:xfrm>
            <a:custGeom>
              <a:avLst/>
              <a:gdLst/>
              <a:ahLst/>
              <a:cxnLst/>
              <a:rect l="l" t="t" r="r" b="b"/>
              <a:pathLst>
                <a:path w="1236213" h="2141392" extrusionOk="0">
                  <a:moveTo>
                    <a:pt x="0" y="0"/>
                  </a:moveTo>
                  <a:lnTo>
                    <a:pt x="1236213" y="0"/>
                  </a:lnTo>
                  <a:lnTo>
                    <a:pt x="1236213" y="2141392"/>
                  </a:lnTo>
                  <a:lnTo>
                    <a:pt x="0" y="2141392"/>
                  </a:lnTo>
                  <a:close/>
                </a:path>
              </a:pathLst>
            </a:custGeom>
            <a:solidFill>
              <a:srgbClr val="CC611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0" y="28575"/>
              <a:ext cx="1236213" cy="21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 t="7606" b="7605"/>
          <a:stretch/>
        </p:blipFill>
        <p:spPr>
          <a:xfrm>
            <a:off x="515432" y="628612"/>
            <a:ext cx="4215697" cy="238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4">
            <a:alphaModFix/>
          </a:blip>
          <a:srcRect t="8078" b="8078"/>
          <a:stretch/>
        </p:blipFill>
        <p:spPr>
          <a:xfrm>
            <a:off x="515431" y="7136014"/>
            <a:ext cx="4215697" cy="2381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3"/>
          <p:cNvGrpSpPr/>
          <p:nvPr/>
        </p:nvGrpSpPr>
        <p:grpSpPr>
          <a:xfrm>
            <a:off x="16979650" y="228554"/>
            <a:ext cx="1275234" cy="1391321"/>
            <a:chOff x="0" y="0"/>
            <a:chExt cx="812800" cy="812800"/>
          </a:xfrm>
        </p:grpSpPr>
        <p:sp>
          <p:nvSpPr>
            <p:cNvPr id="181" name="Google Shape;181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3"/>
          <p:cNvSpPr/>
          <p:nvPr/>
        </p:nvSpPr>
        <p:spPr>
          <a:xfrm>
            <a:off x="16888732" y="199492"/>
            <a:ext cx="1519057" cy="1241595"/>
          </a:xfrm>
          <a:custGeom>
            <a:avLst/>
            <a:gdLst/>
            <a:ahLst/>
            <a:cxnLst/>
            <a:rect l="l" t="t" r="r" b="b"/>
            <a:pathLst>
              <a:path w="1824205" h="1363593" extrusionOk="0">
                <a:moveTo>
                  <a:pt x="0" y="0"/>
                </a:moveTo>
                <a:lnTo>
                  <a:pt x="1824205" y="0"/>
                </a:lnTo>
                <a:lnTo>
                  <a:pt x="1824205" y="1363593"/>
                </a:lnTo>
                <a:lnTo>
                  <a:pt x="0" y="136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84" name="Google Shape;184;p3"/>
          <p:cNvGrpSpPr/>
          <p:nvPr/>
        </p:nvGrpSpPr>
        <p:grpSpPr>
          <a:xfrm rot="3014717">
            <a:off x="17001953" y="6313033"/>
            <a:ext cx="197457" cy="5937084"/>
            <a:chOff x="0" y="0"/>
            <a:chExt cx="36462" cy="1563677"/>
          </a:xfrm>
        </p:grpSpPr>
        <p:sp>
          <p:nvSpPr>
            <p:cNvPr id="185" name="Google Shape;185;p3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 rot="3014717">
            <a:off x="17804721" y="7122788"/>
            <a:ext cx="254330" cy="5937084"/>
            <a:chOff x="0" y="0"/>
            <a:chExt cx="36462" cy="1563677"/>
          </a:xfrm>
        </p:grpSpPr>
        <p:sp>
          <p:nvSpPr>
            <p:cNvPr id="188" name="Google Shape;188;p3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 rot="3014717">
            <a:off x="17162053" y="6718254"/>
            <a:ext cx="532923" cy="5937084"/>
            <a:chOff x="0" y="0"/>
            <a:chExt cx="36462" cy="1563677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11148830" y="7987145"/>
            <a:ext cx="2101482" cy="2101482"/>
            <a:chOff x="0" y="0"/>
            <a:chExt cx="812800" cy="812800"/>
          </a:xfrm>
        </p:grpSpPr>
        <p:sp>
          <p:nvSpPr>
            <p:cNvPr id="194" name="Google Shape;19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3"/>
          <p:cNvGrpSpPr/>
          <p:nvPr/>
        </p:nvGrpSpPr>
        <p:grpSpPr>
          <a:xfrm>
            <a:off x="2742834" y="639247"/>
            <a:ext cx="2718705" cy="2718705"/>
            <a:chOff x="0" y="0"/>
            <a:chExt cx="812800" cy="812800"/>
          </a:xfrm>
        </p:grpSpPr>
        <p:sp>
          <p:nvSpPr>
            <p:cNvPr id="197" name="Google Shape;19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>
            <a:off x="3268740" y="8451442"/>
            <a:ext cx="1440171" cy="1440171"/>
            <a:chOff x="0" y="0"/>
            <a:chExt cx="812800" cy="812800"/>
          </a:xfrm>
        </p:grpSpPr>
        <p:sp>
          <p:nvSpPr>
            <p:cNvPr id="200" name="Google Shape;200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3"/>
          <p:cNvGrpSpPr/>
          <p:nvPr/>
        </p:nvGrpSpPr>
        <p:grpSpPr>
          <a:xfrm>
            <a:off x="817685" y="7017231"/>
            <a:ext cx="1080124" cy="1080124"/>
            <a:chOff x="0" y="0"/>
            <a:chExt cx="812800" cy="812800"/>
          </a:xfrm>
        </p:grpSpPr>
        <p:sp>
          <p:nvSpPr>
            <p:cNvPr id="203" name="Google Shape;203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3"/>
          <p:cNvSpPr txBox="1"/>
          <p:nvPr/>
        </p:nvSpPr>
        <p:spPr>
          <a:xfrm>
            <a:off x="9144000" y="856584"/>
            <a:ext cx="173326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i="0" u="none" strike="noStrike" cap="none" dirty="0">
              <a:solidFill>
                <a:srgbClr val="FFFFFF"/>
              </a:solidFill>
              <a:latin typeface="Britannic Bold" panose="020B0903060703020204" pitchFamily="34" charset="0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Britannic Bold" panose="020B0903060703020204" pitchFamily="34" charset="0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5101132" y="0"/>
            <a:ext cx="12267921" cy="1403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38022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</a:pPr>
            <a:r>
              <a:rPr lang="en-US" sz="3131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</a:p>
          <a:p>
            <a:pPr marL="338022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</a:pPr>
            <a:r>
              <a:rPr lang="en-US" sz="3131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My Safe Place – What We Offer</a:t>
            </a:r>
            <a:r>
              <a:rPr lang="en-US" sz="3131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131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3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2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3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ND 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Park Audit &amp; Report – 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eing the business through the eyes of a neurodivergent guest and provide feedback.</a:t>
            </a:r>
            <a:endParaRPr lang="en-US" sz="28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3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3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My Safe Place Accommodation – 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Besp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oke ND s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pecification  with safety and sensory in mind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embraced by manufacturer’s and suitable for </a:t>
            </a: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 family with young children, so not to restrict bookings.</a:t>
            </a:r>
            <a:endParaRPr lang="en-US" sz="2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8022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</a:pPr>
            <a:endParaRPr sz="2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Staff Training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from seasonal to senior management, and tailored packages for entertainment and activity providers.</a:t>
            </a: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Sensory Room</a:t>
            </a: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/Sensory Garden -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Design &amp; Install</a:t>
            </a: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Accreditation Scheme – 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Industry Benchmark</a:t>
            </a: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My Safe Place Holidays – 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Dedicated website to direct ND families/charities/local authorities to your park.</a:t>
            </a: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Holiday Home Ownership – 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Sales support for ND enquiries</a:t>
            </a:r>
          </a:p>
          <a:p>
            <a:pPr marL="338021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</a:pPr>
            <a:endParaRPr lang="en-US"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3131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3131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3131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3131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3131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lang="en-US" sz="313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8021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</a:pPr>
            <a:endParaRPr lang="en-US" sz="3131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676042" marR="0" lvl="1" indent="-338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1"/>
              <a:buFont typeface="Arial"/>
              <a:buChar char="•"/>
            </a:pPr>
            <a:endParaRPr dirty="0"/>
          </a:p>
        </p:txBody>
      </p:sp>
      <p:pic>
        <p:nvPicPr>
          <p:cNvPr id="3" name="Picture 2" descr="A room with a green light&#10;&#10;AI-generated content may be incorrect.">
            <a:extLst>
              <a:ext uri="{FF2B5EF4-FFF2-40B4-BE49-F238E27FC236}">
                <a16:creationId xmlns:a16="http://schemas.microsoft.com/office/drawing/2014/main" id="{886AD6B2-7722-DA38-F594-7B64D6144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31" y="3351093"/>
            <a:ext cx="4145814" cy="34882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EA6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8"/>
          <p:cNvGrpSpPr/>
          <p:nvPr/>
        </p:nvGrpSpPr>
        <p:grpSpPr>
          <a:xfrm>
            <a:off x="360581" y="1814911"/>
            <a:ext cx="5437427" cy="6657178"/>
            <a:chOff x="0" y="0"/>
            <a:chExt cx="1432080" cy="1753331"/>
          </a:xfrm>
        </p:grpSpPr>
        <p:sp>
          <p:nvSpPr>
            <p:cNvPr id="258" name="Google Shape;258;p8"/>
            <p:cNvSpPr/>
            <p:nvPr/>
          </p:nvSpPr>
          <p:spPr>
            <a:xfrm>
              <a:off x="0" y="0"/>
              <a:ext cx="1432080" cy="1753331"/>
            </a:xfrm>
            <a:custGeom>
              <a:avLst/>
              <a:gdLst/>
              <a:ahLst/>
              <a:cxnLst/>
              <a:rect l="l" t="t" r="r" b="b"/>
              <a:pathLst>
                <a:path w="1432080" h="1753331" extrusionOk="0">
                  <a:moveTo>
                    <a:pt x="0" y="0"/>
                  </a:moveTo>
                  <a:lnTo>
                    <a:pt x="1432080" y="0"/>
                  </a:lnTo>
                  <a:lnTo>
                    <a:pt x="1432080" y="1753331"/>
                  </a:lnTo>
                  <a:lnTo>
                    <a:pt x="0" y="1753331"/>
                  </a:lnTo>
                  <a:close/>
                </a:path>
              </a:pathLst>
            </a:custGeom>
            <a:solidFill>
              <a:srgbClr val="CC611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0" y="19050"/>
              <a:ext cx="1432080" cy="1734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8"/>
          <p:cNvPicPr preferRelativeResize="0"/>
          <p:nvPr/>
        </p:nvPicPr>
        <p:blipFill rotWithShape="1">
          <a:blip r:embed="rId3">
            <a:alphaModFix/>
          </a:blip>
          <a:srcRect l="8561" r="8561"/>
          <a:stretch/>
        </p:blipFill>
        <p:spPr>
          <a:xfrm>
            <a:off x="501461" y="1970014"/>
            <a:ext cx="5090160" cy="633993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 txBox="1"/>
          <p:nvPr/>
        </p:nvSpPr>
        <p:spPr>
          <a:xfrm>
            <a:off x="95534" y="291252"/>
            <a:ext cx="1551101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Case Example – 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My Brothers Experience</a:t>
            </a:r>
            <a:endParaRPr sz="4400" b="1" dirty="0"/>
          </a:p>
        </p:txBody>
      </p:sp>
      <p:sp>
        <p:nvSpPr>
          <p:cNvPr id="262" name="Google Shape;262;p8"/>
          <p:cNvSpPr txBox="1"/>
          <p:nvPr/>
        </p:nvSpPr>
        <p:spPr>
          <a:xfrm>
            <a:off x="5912898" y="2041005"/>
            <a:ext cx="11686671" cy="771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Family arrived overwhelmed by the journey - holiday excitement – change in routine.</a:t>
            </a: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endParaRPr lang="en-US" sz="2400" b="1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Montserrat"/>
                <a:sym typeface="Montserrat"/>
              </a:rPr>
              <a:t>Had a lengthy wait for keys in busy facility building which added to the anxiety.</a:t>
            </a:r>
            <a:endParaRPr sz="2400" b="1" dirty="0"/>
          </a:p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Montserrat"/>
                <a:sym typeface="Montserrat"/>
              </a:rPr>
              <a:t>Staff had no experience of a neurodiverse family and their needs, so when asking for help it was not forthcoming, and they did not </a:t>
            </a:r>
            <a:r>
              <a:rPr lang="en-US" sz="2400" b="1" dirty="0" err="1">
                <a:solidFill>
                  <a:srgbClr val="FFFFFF"/>
                </a:solidFill>
                <a:latin typeface="Montserrat"/>
                <a:sym typeface="Montserrat"/>
              </a:rPr>
              <a:t>recognise</a:t>
            </a:r>
            <a:r>
              <a:rPr lang="en-US" sz="2400" b="1" dirty="0">
                <a:solidFill>
                  <a:srgbClr val="FFFFFF"/>
                </a:solidFill>
                <a:latin typeface="Montserrat"/>
                <a:sym typeface="Montserrat"/>
              </a:rPr>
              <a:t> the meaning of the Sunflower Lanyard.</a:t>
            </a: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endParaRPr lang="en-US" sz="2400" b="1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Montserrat"/>
                <a:sym typeface="Montserrat"/>
              </a:rPr>
              <a:t>The caravan accommodation turned out to be unsuitable as was not safe for ND guests. </a:t>
            </a: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endParaRPr lang="en-US" sz="2400" b="1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Montserrat"/>
                <a:sym typeface="Montserrat"/>
              </a:rPr>
              <a:t>The advertised quiet swimming hour was not managed and was not quiet, and there were no other activities on site suitable.</a:t>
            </a: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endParaRPr lang="en-US" sz="2400" b="1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Montserrat"/>
                <a:sym typeface="Montserrat"/>
              </a:rPr>
              <a:t>After 2 days my brother and his family returned home.</a:t>
            </a: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endParaRPr lang="en-US" sz="2400" b="1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734053" marR="0" lvl="1" indent="-367026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endParaRPr lang="en-US" sz="2400" b="1" dirty="0">
              <a:solidFill>
                <a:srgbClr val="FFFFFF"/>
              </a:solidFill>
              <a:latin typeface="Montserrat"/>
              <a:sym typeface="Montserrat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15976629" y="291252"/>
            <a:ext cx="1973106" cy="1474897"/>
          </a:xfrm>
          <a:custGeom>
            <a:avLst/>
            <a:gdLst/>
            <a:ahLst/>
            <a:cxnLst/>
            <a:rect l="l" t="t" r="r" b="b"/>
            <a:pathLst>
              <a:path w="1973106" h="1474897" extrusionOk="0">
                <a:moveTo>
                  <a:pt x="0" y="0"/>
                </a:moveTo>
                <a:lnTo>
                  <a:pt x="1973107" y="0"/>
                </a:lnTo>
                <a:lnTo>
                  <a:pt x="1973107" y="1474896"/>
                </a:lnTo>
                <a:lnTo>
                  <a:pt x="0" y="14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64" name="Google Shape;264;p8"/>
          <p:cNvGrpSpPr/>
          <p:nvPr/>
        </p:nvGrpSpPr>
        <p:grpSpPr>
          <a:xfrm>
            <a:off x="16013855" y="291252"/>
            <a:ext cx="1749754" cy="1749754"/>
            <a:chOff x="0" y="0"/>
            <a:chExt cx="812800" cy="812800"/>
          </a:xfrm>
        </p:grpSpPr>
        <p:sp>
          <p:nvSpPr>
            <p:cNvPr id="265" name="Google Shape;265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8"/>
          <p:cNvSpPr/>
          <p:nvPr/>
        </p:nvSpPr>
        <p:spPr>
          <a:xfrm>
            <a:off x="15976629" y="484332"/>
            <a:ext cx="1824205" cy="1363593"/>
          </a:xfrm>
          <a:custGeom>
            <a:avLst/>
            <a:gdLst/>
            <a:ahLst/>
            <a:cxnLst/>
            <a:rect l="l" t="t" r="r" b="b"/>
            <a:pathLst>
              <a:path w="1824205" h="1363593" extrusionOk="0">
                <a:moveTo>
                  <a:pt x="0" y="0"/>
                </a:moveTo>
                <a:lnTo>
                  <a:pt x="1824205" y="0"/>
                </a:lnTo>
                <a:lnTo>
                  <a:pt x="1824205" y="1363593"/>
                </a:lnTo>
                <a:lnTo>
                  <a:pt x="0" y="136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68" name="Google Shape;268;p8"/>
          <p:cNvGrpSpPr/>
          <p:nvPr/>
        </p:nvGrpSpPr>
        <p:grpSpPr>
          <a:xfrm rot="3014717">
            <a:off x="17399993" y="6700337"/>
            <a:ext cx="45719" cy="5937084"/>
            <a:chOff x="0" y="0"/>
            <a:chExt cx="36462" cy="1563677"/>
          </a:xfrm>
        </p:grpSpPr>
        <p:sp>
          <p:nvSpPr>
            <p:cNvPr id="269" name="Google Shape;269;p8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 rot="3014717">
            <a:off x="17916057" y="7187698"/>
            <a:ext cx="139643" cy="5937084"/>
            <a:chOff x="0" y="0"/>
            <a:chExt cx="36462" cy="1563677"/>
          </a:xfrm>
        </p:grpSpPr>
        <p:sp>
          <p:nvSpPr>
            <p:cNvPr id="272" name="Google Shape;272;p8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 rot="3014717">
            <a:off x="17580799" y="6845755"/>
            <a:ext cx="208309" cy="6078117"/>
            <a:chOff x="0" y="0"/>
            <a:chExt cx="36462" cy="1563677"/>
          </a:xfrm>
        </p:grpSpPr>
        <p:sp>
          <p:nvSpPr>
            <p:cNvPr id="275" name="Google Shape;275;p8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509498" y="7752012"/>
            <a:ext cx="2101482" cy="2101482"/>
            <a:chOff x="0" y="0"/>
            <a:chExt cx="812800" cy="812800"/>
          </a:xfrm>
        </p:grpSpPr>
        <p:sp>
          <p:nvSpPr>
            <p:cNvPr id="278" name="Google Shape;278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14415150" y="2206231"/>
            <a:ext cx="793556" cy="793556"/>
            <a:chOff x="0" y="0"/>
            <a:chExt cx="812800" cy="812800"/>
          </a:xfrm>
        </p:grpSpPr>
        <p:sp>
          <p:nvSpPr>
            <p:cNvPr id="281" name="Google Shape;281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214201" y="3587635"/>
            <a:ext cx="885302" cy="885302"/>
            <a:chOff x="0" y="0"/>
            <a:chExt cx="812800" cy="812800"/>
          </a:xfrm>
        </p:grpSpPr>
        <p:sp>
          <p:nvSpPr>
            <p:cNvPr id="284" name="Google Shape;284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EA6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"/>
          <p:cNvSpPr/>
          <p:nvPr/>
        </p:nvSpPr>
        <p:spPr>
          <a:xfrm>
            <a:off x="13476398" y="2609436"/>
            <a:ext cx="4717260" cy="5307726"/>
          </a:xfrm>
          <a:custGeom>
            <a:avLst/>
            <a:gdLst/>
            <a:ahLst/>
            <a:cxnLst/>
            <a:rect l="l" t="t" r="r" b="b"/>
            <a:pathLst>
              <a:path w="2101978" h="2042623" extrusionOk="0">
                <a:moveTo>
                  <a:pt x="0" y="0"/>
                </a:moveTo>
                <a:lnTo>
                  <a:pt x="2101978" y="0"/>
                </a:lnTo>
                <a:lnTo>
                  <a:pt x="2101978" y="2042623"/>
                </a:lnTo>
                <a:lnTo>
                  <a:pt x="0" y="2042623"/>
                </a:lnTo>
                <a:close/>
              </a:path>
            </a:pathLst>
          </a:custGeom>
          <a:solidFill>
            <a:srgbClr val="CC611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49" name="Google Shape;349;p10"/>
          <p:cNvSpPr/>
          <p:nvPr/>
        </p:nvSpPr>
        <p:spPr>
          <a:xfrm>
            <a:off x="13630059" y="2776183"/>
            <a:ext cx="4409938" cy="4893681"/>
          </a:xfrm>
          <a:custGeom>
            <a:avLst/>
            <a:gdLst/>
            <a:ahLst/>
            <a:cxnLst/>
            <a:rect l="l" t="t" r="r" b="b"/>
            <a:pathLst>
              <a:path w="5051541" h="4893681" extrusionOk="0">
                <a:moveTo>
                  <a:pt x="0" y="0"/>
                </a:moveTo>
                <a:lnTo>
                  <a:pt x="5051541" y="0"/>
                </a:lnTo>
                <a:lnTo>
                  <a:pt x="5051541" y="4893680"/>
                </a:lnTo>
                <a:lnTo>
                  <a:pt x="0" y="4893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0" name="Google Shape;350;p10"/>
          <p:cNvSpPr txBox="1"/>
          <p:nvPr/>
        </p:nvSpPr>
        <p:spPr>
          <a:xfrm>
            <a:off x="2264498" y="484332"/>
            <a:ext cx="7834844" cy="110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Key 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Takeaways</a:t>
            </a:r>
            <a:endParaRPr sz="6000" dirty="0"/>
          </a:p>
        </p:txBody>
      </p:sp>
      <p:sp>
        <p:nvSpPr>
          <p:cNvPr id="351" name="Google Shape;351;p10"/>
          <p:cNvSpPr txBox="1"/>
          <p:nvPr/>
        </p:nvSpPr>
        <p:spPr>
          <a:xfrm>
            <a:off x="248002" y="2441229"/>
            <a:ext cx="13031381" cy="69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By embracing differences and working with My Safe Place holiday parks can become neuro-inclusive.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You can expand your reach and open your park to a wider audience.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Show guests and staff that your business genuinely cares.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Help create holiday experiences EVERYONE can enjoy.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Together we can make a real impact. 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Let’s make 2026 the year inclusivity thrives within our parks.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52" name="Google Shape;352;p10"/>
          <p:cNvSpPr/>
          <p:nvPr/>
        </p:nvSpPr>
        <p:spPr>
          <a:xfrm>
            <a:off x="15976629" y="291252"/>
            <a:ext cx="1973106" cy="1474897"/>
          </a:xfrm>
          <a:custGeom>
            <a:avLst/>
            <a:gdLst/>
            <a:ahLst/>
            <a:cxnLst/>
            <a:rect l="l" t="t" r="r" b="b"/>
            <a:pathLst>
              <a:path w="1973106" h="1474897" extrusionOk="0">
                <a:moveTo>
                  <a:pt x="0" y="0"/>
                </a:moveTo>
                <a:lnTo>
                  <a:pt x="1973107" y="0"/>
                </a:lnTo>
                <a:lnTo>
                  <a:pt x="1973107" y="1474896"/>
                </a:lnTo>
                <a:lnTo>
                  <a:pt x="0" y="14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6013855" y="291252"/>
            <a:ext cx="1749754" cy="1749754"/>
            <a:chOff x="0" y="0"/>
            <a:chExt cx="812800" cy="812800"/>
          </a:xfrm>
        </p:grpSpPr>
        <p:sp>
          <p:nvSpPr>
            <p:cNvPr id="354" name="Google Shape;354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0"/>
          <p:cNvSpPr/>
          <p:nvPr/>
        </p:nvSpPr>
        <p:spPr>
          <a:xfrm>
            <a:off x="15976629" y="484332"/>
            <a:ext cx="1824205" cy="1363593"/>
          </a:xfrm>
          <a:custGeom>
            <a:avLst/>
            <a:gdLst/>
            <a:ahLst/>
            <a:cxnLst/>
            <a:rect l="l" t="t" r="r" b="b"/>
            <a:pathLst>
              <a:path w="1824205" h="1363593" extrusionOk="0">
                <a:moveTo>
                  <a:pt x="0" y="0"/>
                </a:moveTo>
                <a:lnTo>
                  <a:pt x="1824205" y="0"/>
                </a:lnTo>
                <a:lnTo>
                  <a:pt x="1824205" y="1363593"/>
                </a:lnTo>
                <a:lnTo>
                  <a:pt x="0" y="136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357" name="Google Shape;357;p10"/>
          <p:cNvGrpSpPr/>
          <p:nvPr/>
        </p:nvGrpSpPr>
        <p:grpSpPr>
          <a:xfrm rot="3014717">
            <a:off x="17190077" y="6266384"/>
            <a:ext cx="138440" cy="5937084"/>
            <a:chOff x="0" y="0"/>
            <a:chExt cx="36462" cy="1563677"/>
          </a:xfrm>
        </p:grpSpPr>
        <p:sp>
          <p:nvSpPr>
            <p:cNvPr id="358" name="Google Shape;358;p10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Google Shape;359;p10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 rot="3014717">
            <a:off x="17689584" y="6779469"/>
            <a:ext cx="138440" cy="5937084"/>
            <a:chOff x="0" y="0"/>
            <a:chExt cx="36462" cy="1563677"/>
          </a:xfrm>
        </p:grpSpPr>
        <p:sp>
          <p:nvSpPr>
            <p:cNvPr id="361" name="Google Shape;361;p10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Google Shape;362;p10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0"/>
          <p:cNvGrpSpPr/>
          <p:nvPr/>
        </p:nvGrpSpPr>
        <p:grpSpPr>
          <a:xfrm rot="3014717">
            <a:off x="17090786" y="6819674"/>
            <a:ext cx="138440" cy="5937084"/>
            <a:chOff x="0" y="0"/>
            <a:chExt cx="36462" cy="1563677"/>
          </a:xfrm>
        </p:grpSpPr>
        <p:sp>
          <p:nvSpPr>
            <p:cNvPr id="364" name="Google Shape;364;p10"/>
            <p:cNvSpPr/>
            <p:nvPr/>
          </p:nvSpPr>
          <p:spPr>
            <a:xfrm>
              <a:off x="0" y="0"/>
              <a:ext cx="36462" cy="1563677"/>
            </a:xfrm>
            <a:custGeom>
              <a:avLst/>
              <a:gdLst/>
              <a:ahLst/>
              <a:cxnLst/>
              <a:rect l="l" t="t" r="r" b="b"/>
              <a:pathLst>
                <a:path w="36462" h="1563677" extrusionOk="0">
                  <a:moveTo>
                    <a:pt x="0" y="0"/>
                  </a:moveTo>
                  <a:lnTo>
                    <a:pt x="36462" y="0"/>
                  </a:lnTo>
                  <a:lnTo>
                    <a:pt x="36462" y="1563677"/>
                  </a:lnTo>
                  <a:lnTo>
                    <a:pt x="0" y="1563677"/>
                  </a:lnTo>
                  <a:close/>
                </a:path>
              </a:pathLst>
            </a:custGeom>
            <a:solidFill>
              <a:srgbClr val="FF8A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Google Shape;365;p10"/>
            <p:cNvSpPr txBox="1"/>
            <p:nvPr/>
          </p:nvSpPr>
          <p:spPr>
            <a:xfrm>
              <a:off x="0" y="19050"/>
              <a:ext cx="36462" cy="154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0"/>
          <p:cNvGrpSpPr/>
          <p:nvPr/>
        </p:nvGrpSpPr>
        <p:grpSpPr>
          <a:xfrm>
            <a:off x="4316024" y="7796405"/>
            <a:ext cx="2101482" cy="2101482"/>
            <a:chOff x="0" y="0"/>
            <a:chExt cx="812800" cy="812800"/>
          </a:xfrm>
        </p:grpSpPr>
        <p:sp>
          <p:nvSpPr>
            <p:cNvPr id="367" name="Google Shape;367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0"/>
          <p:cNvGrpSpPr/>
          <p:nvPr/>
        </p:nvGrpSpPr>
        <p:grpSpPr>
          <a:xfrm>
            <a:off x="10198653" y="4636503"/>
            <a:ext cx="1013993" cy="1013993"/>
            <a:chOff x="0" y="0"/>
            <a:chExt cx="812800" cy="812800"/>
          </a:xfrm>
        </p:grpSpPr>
        <p:sp>
          <p:nvSpPr>
            <p:cNvPr id="370" name="Google Shape;370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0"/>
          <p:cNvGrpSpPr/>
          <p:nvPr/>
        </p:nvGrpSpPr>
        <p:grpSpPr>
          <a:xfrm>
            <a:off x="2992663" y="3166924"/>
            <a:ext cx="1013993" cy="1013993"/>
            <a:chOff x="0" y="0"/>
            <a:chExt cx="812800" cy="812800"/>
          </a:xfrm>
        </p:grpSpPr>
        <p:sp>
          <p:nvSpPr>
            <p:cNvPr id="373" name="Google Shape;373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0"/>
          <p:cNvGrpSpPr/>
          <p:nvPr/>
        </p:nvGrpSpPr>
        <p:grpSpPr>
          <a:xfrm>
            <a:off x="8312541" y="1340929"/>
            <a:ext cx="624405" cy="624405"/>
            <a:chOff x="0" y="0"/>
            <a:chExt cx="812800" cy="812800"/>
          </a:xfrm>
        </p:grpSpPr>
        <p:sp>
          <p:nvSpPr>
            <p:cNvPr id="376" name="Google Shape;376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501</Words>
  <Application>Microsoft Office PowerPoint</Application>
  <PresentationFormat>Custom</PresentationFormat>
  <Paragraphs>111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Montserrat SemiBold</vt:lpstr>
      <vt:lpstr>Britannic Bold</vt:lpstr>
      <vt:lpstr>Arial</vt:lpstr>
      <vt:lpstr>Lucida Handwriting</vt:lpstr>
      <vt:lpstr>Montserrat Light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Mason</cp:lastModifiedBy>
  <cp:revision>4</cp:revision>
  <dcterms:created xsi:type="dcterms:W3CDTF">2006-08-16T00:00:00Z</dcterms:created>
  <dcterms:modified xsi:type="dcterms:W3CDTF">2025-10-21T20:06:35Z</dcterms:modified>
</cp:coreProperties>
</file>