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01" r:id="rId2"/>
    <p:sldId id="274" r:id="rId3"/>
    <p:sldId id="258" r:id="rId4"/>
    <p:sldId id="276" r:id="rId5"/>
    <p:sldId id="282" r:id="rId6"/>
    <p:sldId id="308" r:id="rId7"/>
    <p:sldId id="309" r:id="rId8"/>
    <p:sldId id="279" r:id="rId9"/>
    <p:sldId id="281" r:id="rId10"/>
    <p:sldId id="257" r:id="rId11"/>
    <p:sldId id="311" r:id="rId12"/>
    <p:sldId id="283" r:id="rId13"/>
    <p:sldId id="261" r:id="rId14"/>
    <p:sldId id="285" r:id="rId15"/>
    <p:sldId id="286" r:id="rId16"/>
    <p:sldId id="312" r:id="rId17"/>
    <p:sldId id="310" r:id="rId18"/>
    <p:sldId id="270" r:id="rId19"/>
    <p:sldId id="305" r:id="rId20"/>
    <p:sldId id="299" r:id="rId21"/>
  </p:sldIdLst>
  <p:sldSz cx="18288000" cy="10287000"/>
  <p:notesSz cx="6858000" cy="9144000"/>
  <p:embeddedFontLst>
    <p:embeddedFont>
      <p:font typeface="Proxima Nova" panose="02000506030000020004" pitchFamily="2" charset="0"/>
      <p:regular r:id="rId23"/>
    </p:embeddedFont>
    <p:embeddedFont>
      <p:font typeface="Proxima Nova Bold" panose="02000506030000020004" pitchFamily="2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527"/>
    <a:srgbClr val="FF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62" autoAdjust="0"/>
    <p:restoredTop sz="84658" autoAdjust="0"/>
  </p:normalViewPr>
  <p:slideViewPr>
    <p:cSldViewPr>
      <p:cViewPr varScale="1">
        <p:scale>
          <a:sx n="62" d="100"/>
          <a:sy n="62" d="100"/>
        </p:scale>
        <p:origin x="1784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61705-884F-7447-BAD0-E7588EFB2B58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592D4-BC7B-1440-87EC-7842937AB5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57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5D640-4668-4546-FFD1-EC53B61E0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373E3F-A952-1D20-FBF3-FD826CAD1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53D4F1-ACBB-D8DE-426C-CD4EBB130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everyone — great to see so many familiar faces.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our last XP event, the Holidaymaker ecosystem has continued to evolve — connecting guests, parks, and partners through one joined-up platform.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I’ll share what we’ve been building, what’s live right now, and what’s coming next….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9290D-146F-5731-393B-FBD1880FD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804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They’re generating new, incremental revenue — not just shifting existing sales.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also using the app to target OTA customers — like Hoseasons guests — and bring them back to book direct next time.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 cost-effective alternative to PPC or paid ads — replacing external media spend with powerful, in-app marketing tools.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targeted promotions, segmented push notifications, and personalised offers, parks can reach guests who already know and trust their brand.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push notification becomes its own mini marketing campaign — 100% direct, and driven entirely by your own data.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smarter, faster, and delivers results that traditional paid advertising simply can’t match.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29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74102-155E-A73A-2834-195D4C72B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081864-F753-7FDE-31D0-C7788F738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65F57-79FF-D363-E9EC-CA822F50D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They’re generating new, incremental revenue — not just shifting existing sales.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also using the app to target OTA customers — like Hoseasons guests — and bring them back to book direct next time.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 cost-effective alternative to PPC or paid ads — replacing external media spend with powerful, in-app marketing tools.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targeted promotions, segmented push notifications, and personalised offers, parks can reach guests who already know and trust their brand.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push notification becomes its own mini marketing campaign — 100% direct, and driven entirely by your own data.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smarter, faster, and delivers results that traditional paid advertising simply can’t match.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EE920-5877-FC52-6739-02D968FEA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784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51B1E-E419-EDBC-0B9F-A81E53FB3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4F929-5371-3E89-C9CC-B4C42FDA5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E7F920-6924-C078-008D-84CA33720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Segmentation Module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now live, allowing each park to tailor the app experience by audience.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Personalisation is now core to the app.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our new Segmentation Module, parks can create custom experiences for owners, staff, VIPs, and guests — all within the same app.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users first log in, onboarding questions tailor the content they see.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offers to events, every guest’s journey becomes unique.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what allows parks to communicate with relevance — not noise.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 owners, guests, staff — even VIPs — can all see different menus, notifications, and features based on their role.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the foundation for personalisation — and it’s what makes automation and relevant content truly possible.”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54149-EC0D-4B45-2138-464252E75F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088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park, we’re bringing everything together under one system.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Holidaymaker now embeds with on-park solutions such Zonal,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ResDiary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ICRTouch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Meter app, and more.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means guests can book tables, order food to their caravan, or even check their energy or EV charging usage directly in-app.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SeeView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screens now support video and Canva embeds — so you can reuse the same creative across digital signage.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new kiosk mode allows guests to check in, browse local guides, and view real-time updates.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all about one connected ecosystem — one experience for guests, one dashboard for parks.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952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now extending the Holidaymaker experience directly into lodges and caravans through smart TV apps and on-unit broadcasts.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Guests can view live park information, weather updates, menus, and local recommendations right from their TV screen — with QR codes for instant bookings or food orders.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also developing a personalised version, similar to the Premier Inn experience, where each arrival is greeted with a message like “Welcome, Mr Lakins.”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 new, high-impact way to engage guests from the comfort of their accommodation — turning the TV into both an information hub and a direct-booking channel.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516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also introducing live park data feeds, bringing the Internet of Things directly into the Holidaymaker ecosystem.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Tregoad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Holiday Park, for example, we’ve integrated a real-time pool temperature feed into the app and digital screens. Jamie has been working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Rob @ Skentel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develop our own API solution that can request data from various IoT sources.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IoT data is coming soon — weather and surf reports, EV charger availability, footfall sensors for cafes, and even laundry or car park occupancy.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kind of live information enhances guest experience and gives park operators better insight into how facilities are used, so you can plan, staff, and communicate more effectively.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969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8C376-450F-52A9-ECB3-CB45D985E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B533CD-00C6-D0B1-0466-81B055EC2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32679F-C261-E23B-BE38-B042D4CD9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also introducing live park data feeds, bringing the Internet of Things directly into the Holidaymaker ecosystem.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Tregoad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Holiday Park, for example, we’ve integrated a real-time pool temperature feed into the app and digital screens. Jamie has been working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Rob @ Skentel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develop our own API solution that can request data from various IoT sources.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IoT data is coming soon — weather and surf reports, EV charger availability, footfall sensors for cafes, and even laundry or car park occupancy.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kind of live information enhances guest experience and gives park operators better insight into how facilities are used, so you can plan, staff, and communicate more effectively.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03DF1-C2E7-06BA-74A2-DC52871F1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658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00396-84EE-CCA3-6334-8514BC2D8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B252B-AD98-9A9C-BD78-9FF267A10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54638-B97E-B6D9-1F1F-BD76BFFE8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Many of you will remember </a:t>
            </a:r>
            <a:r>
              <a:rPr lang="en-GB" b="1" dirty="0" err="1"/>
              <a:t>Polly.AI</a:t>
            </a:r>
            <a:r>
              <a:rPr lang="en-GB" dirty="0"/>
              <a:t>, the conversational booking system </a:t>
            </a:r>
            <a:r>
              <a:rPr lang="en-GB" dirty="0" err="1"/>
              <a:t>domoed</a:t>
            </a:r>
            <a:r>
              <a:rPr lang="en-GB" dirty="0"/>
              <a:t> by Duncan at Hall &amp; Woodhouse this time last year.</a:t>
            </a:r>
            <a:br>
              <a:rPr lang="en-GB" dirty="0"/>
            </a:br>
            <a:r>
              <a:rPr lang="en-GB" dirty="0"/>
              <a:t>Well, the clever guys at </a:t>
            </a:r>
            <a:r>
              <a:rPr lang="en-GB" b="1" dirty="0" err="1"/>
              <a:t>HeyGuest</a:t>
            </a:r>
            <a:r>
              <a:rPr lang="en-GB" b="1" dirty="0"/>
              <a:t> – Adam and Charlton – have taken that concept much further.</a:t>
            </a:r>
            <a:br>
              <a:rPr lang="en-GB" dirty="0"/>
            </a:br>
            <a:r>
              <a:rPr lang="en-GB" dirty="0"/>
              <a:t>They’ve been working closely with us on </a:t>
            </a:r>
            <a:r>
              <a:rPr lang="en-GB" b="1" dirty="0" err="1"/>
              <a:t>Holly.AI</a:t>
            </a:r>
            <a:r>
              <a:rPr lang="en-GB" dirty="0"/>
              <a:t>, an intelligent conversational booking tool now built directly into their chat platform.</a:t>
            </a:r>
            <a:br>
              <a:rPr lang="en-GB" dirty="0"/>
            </a:br>
            <a:r>
              <a:rPr lang="en-GB" dirty="0"/>
              <a:t>It connects seamlessly with the </a:t>
            </a:r>
            <a:r>
              <a:rPr lang="en-GB" b="1" dirty="0"/>
              <a:t>Holidaymaker ecosystem</a:t>
            </a:r>
            <a:r>
              <a:rPr lang="en-GB" dirty="0"/>
              <a:t>, so guests can ask questions, check availability, and even make bookings — all through a natural chat conversation on WhatsApp, Messenger, or the park website.</a:t>
            </a:r>
            <a:br>
              <a:rPr lang="en-GB" dirty="0"/>
            </a:br>
            <a:r>
              <a:rPr lang="en-GB" dirty="0"/>
              <a:t>It’s fast, human-like, and available 24/7 — helping parks handle enquiries and drive more direct bookings automatically.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0C7FA-C3DD-54F5-C708-D57259FD8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63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Coming up next quarter, we’re focusing on automation and personalisation.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be launching the XP Community – so you and your teams will be receiving logins soon.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MIS dashboard will give you full control over data comparisons and insights.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Onboarding and personalisation is a big piece of work for us that will lay the foundations for lots of different elements within the platform including the new push notifications.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rewriting the push notification module so you can target segments automatically with rule-based triggers.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through our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HeyGuest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partnership, we’ll be enabling WhatsApp as a new guest communication channel.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developing personalised TV apps that greet guests by name in their lodges</a:t>
            </a:r>
            <a:r>
              <a:rPr lang="en-GB" dirty="0">
                <a:effectLst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344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“And this is where it all comes together.</a:t>
            </a:r>
            <a:br>
              <a:rPr lang="en-GB" dirty="0"/>
            </a:br>
            <a:r>
              <a:rPr lang="en-GB" dirty="0"/>
              <a:t>Holidaymaker isn’t just an app — it’s an ecosystem that connects with guests </a:t>
            </a:r>
            <a:r>
              <a:rPr lang="en-GB" i="1" dirty="0"/>
              <a:t>everywhere</a:t>
            </a:r>
            <a:r>
              <a:rPr lang="en-GB" dirty="0"/>
              <a:t>: powering their website,</a:t>
            </a:r>
            <a:br>
              <a:rPr lang="en-GB" dirty="0"/>
            </a:br>
            <a:r>
              <a:rPr lang="en-GB" dirty="0"/>
              <a:t>on their phone, on the park’s </a:t>
            </a:r>
            <a:r>
              <a:rPr lang="en-GB" dirty="0" err="1"/>
              <a:t>SeeView</a:t>
            </a:r>
            <a:r>
              <a:rPr lang="en-GB" dirty="0"/>
              <a:t> screens, through kiosks, via </a:t>
            </a:r>
            <a:r>
              <a:rPr lang="en-GB" dirty="0" err="1"/>
              <a:t>HeyGuest</a:t>
            </a:r>
            <a:r>
              <a:rPr lang="en-GB" dirty="0"/>
              <a:t> chat, and soon even on their in-lodge TV.</a:t>
            </a:r>
            <a:br>
              <a:rPr lang="en-GB" dirty="0"/>
            </a:br>
            <a:r>
              <a:rPr lang="en-GB" dirty="0"/>
              <a:t>Each touchpoint reinforces the journey, gathers insight, and brings guests back again.</a:t>
            </a:r>
            <a:br>
              <a:rPr lang="en-GB" dirty="0"/>
            </a:br>
            <a:r>
              <a:rPr lang="en-GB" dirty="0"/>
              <a:t>That’s the power of a truly connected guest experience — across every surface, at every stage.”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662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platform has grown rapidly.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now have over 60 parks across the UK actively using Holidaymaker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There’ve been over 415,000 downloads and around 45,000 monthly active users.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 usage happens mid-morning and early evening — when guests plan their days or book activities.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Session times are up, engagement is rising, and we’re seeing steady increases in direct bookings and upsells across parks.</a:t>
            </a: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interaction helps us learn more about how guests behave and what drives repeat bookings.”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166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8900D-C5FF-ED6C-C57F-8E4420776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39763-A0DB-4DA6-14BC-26CEBE703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0FA316-D013-FF07-D8B8-2BD483EE1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wrap up — the connected guest journey is no longer just an idea, it’s happening right now.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pre-booking through arrival, stay, and rebooking — every interaction can happen within one joined-up ecosystem.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of this would be possible without our incredible development team, who continue to bring these ideas and technologies to life — and a huge thank-you also to our partners, testers, and park teams who’ve helped shape Holidaymaker into what it is today.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Exciting times ahead – we are looking forward to shaping the future of tourism technology, together.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1505C-8CC5-53D6-142F-89F998066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239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our last gathering, we’ve focused on creating a more connected, personalised guest journey.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added full support for iPads – with iPad specific design and navigation.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87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D7560-B498-EA6C-A44F-E5EC9E643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1200EB-E911-B0CD-3EE2-218245D34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CC60E-2570-E42B-623C-81ACD736E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rolled out the iOS 26 update, introduced Apple AI summaries, and enhanced personalisation through new onboarding questions.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latest iOS 26 update brings not just a refreshed design but deeper insight too.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4283B-2345-8751-5880-567D9E0C0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822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E3CD4-C2DB-776B-2578-930817DA1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FAD0E0-369A-78D2-ED27-73AD1714D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49821-6327-E79E-9605-467FDF0D2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focused on making it feel more personal, more responsive, and more useful day-to-day. From smarter notifications to interactive park maps and location-aware content — guests can now find, book, and engage with everything around them in just a few taps.”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of course we have included Liquid Glass as well.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couldn’t showcase a tech update without mention of AI…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introduced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 AI summaries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throughout the app.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guests — and staff — can instantly understand key information at a glance, from opening hours to booking confirmations, without scrolling through long pages.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 small feature with a big impact on usability — powered by on-device AI, keeping data private and the experience fast.”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HeyGuest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integration is now embedded for conversational AI, and Love2Visit brings local experience content straight into the app.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16129-9B7C-3ECA-BFC5-77BB04038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1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E3CD4-C2DB-776B-2578-930817DA1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FAD0E0-369A-78D2-ED27-73AD1714D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49821-6327-E79E-9605-467FDF0D2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XP Community brings together our full library of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documents, FAQs, and integration guides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along with quick how-to videos and update notes.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raise support tickets, share feedback, or find answers instantly through a single, easy-to-use portal.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designed to help park teams get the most from Holidaymaker — faster responses, clearer resources, and a growing knowledge base shaped by the community itself.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Holidaymaker XP community is built on collaboration.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proud to work alongside a growing network of industry partners and sponsors who share our mission to strengthen the UK’s hospitality and holiday park sector.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technology providers and booking systems to marketing, payments, and sustainability partners — each contributes to making the ecosystem stronger.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Together, we’re supporting parks, suppliers, and regional tourism bodies to innovate, share knowledge, and elevate standards across the hospitality sector.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 is a connected community focused on practical solutions, shared learning, and genuine collaboration.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16129-9B7C-3ECA-BFC5-77BB04038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458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39AED-E79A-E56D-44F6-2AAD40886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BB125D-1266-53D2-CDF9-B2BBC3C76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5ABE54-623F-A5D6-146A-3599C9DF79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be phasing out our email copy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PowerBI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reports and giving you instant access to your own data, engagement, and performance insights — all in one place.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Behind the scenes, our new MIS dashboard lets parks see performance in real time — bookings, push engagement, app usage, and comparisons across sites.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visual, interactive, and ready for self-service. The short video here shows just how much clarity and control this now brings to park teams.”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0A4FF-D9CE-DA78-A255-0DA4C6A6D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918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also deepened our PMS integrations — with RMS, Elite Dynamics,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ParcVu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Booking Experts, and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GemaPark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now connected.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continuing to deepen our integrations with leading PMS partners — including, RMS, Elite Dynamics,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ParcVu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Booking Experts and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GemaParks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connecting more data points across these systems, Holidaymaker can now identify and engage guests throughout their journey — from booking to post-stay.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deeper integrations unlock new guest opportunities, enabling targeted rebooking prompts, personalised offers, and seamless guest experiences across every touchpoint.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90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6EDFB-BB13-C5DF-1D4E-24B4CF9E7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1D2F5-A0CF-E070-4D35-4C6E2C1DF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EF9720-393B-7677-6B93-A8CD6F028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biggest success stories is how in-app bookings are performing.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Beverley Park has already 10x return on their platform costs through app-only bookings. Since launching bookings in mid-May.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37250-D5D1-A434-5507-5CF485B998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1592D4-BC7B-1440-87EC-7842937AB54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68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41.png"/><Relationship Id="rId4" Type="http://schemas.openxmlformats.org/officeDocument/2006/relationships/image" Target="../media/image37.jpe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FFCE7-AB03-97BD-1987-EF49E54E2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>
            <a:extLst>
              <a:ext uri="{FF2B5EF4-FFF2-40B4-BE49-F238E27FC236}">
                <a16:creationId xmlns:a16="http://schemas.microsoft.com/office/drawing/2014/main" id="{20E5EE8C-61CF-A5A9-C97C-54BDE5F54BEE}"/>
              </a:ext>
            </a:extLst>
          </p:cNvPr>
          <p:cNvSpPr/>
          <p:nvPr/>
        </p:nvSpPr>
        <p:spPr>
          <a:xfrm>
            <a:off x="485775" y="593030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A4A7E01-9AE7-D48C-A3BB-8DAE8C00BC21}"/>
              </a:ext>
            </a:extLst>
          </p:cNvPr>
          <p:cNvSpPr txBox="1"/>
          <p:nvPr/>
        </p:nvSpPr>
        <p:spPr>
          <a:xfrm>
            <a:off x="1843629" y="5119833"/>
            <a:ext cx="1460074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8500" b="1" spc="-17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Holidaymaker XP Update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B43EC52-5AC9-B5D6-5237-1C6FBFB02EB0}"/>
              </a:ext>
            </a:extLst>
          </p:cNvPr>
          <p:cNvSpPr txBox="1"/>
          <p:nvPr/>
        </p:nvSpPr>
        <p:spPr>
          <a:xfrm>
            <a:off x="5720584" y="6205337"/>
            <a:ext cx="719347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2000" dirty="0"/>
              <a:t>October 2025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6D0C6ACE-33C5-D18A-3CF4-03B31F02241A}"/>
              </a:ext>
            </a:extLst>
          </p:cNvPr>
          <p:cNvSpPr txBox="1"/>
          <p:nvPr/>
        </p:nvSpPr>
        <p:spPr>
          <a:xfrm>
            <a:off x="1028700" y="9263380"/>
            <a:ext cx="4321082" cy="28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Co-Founder &amp; CEO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504D6FD6-2BFF-78D7-A742-24BD1A0847D2}"/>
              </a:ext>
            </a:extLst>
          </p:cNvPr>
          <p:cNvSpPr txBox="1"/>
          <p:nvPr/>
        </p:nvSpPr>
        <p:spPr>
          <a:xfrm>
            <a:off x="1028700" y="8985250"/>
            <a:ext cx="432108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David Lakins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F07C879A-081D-A90D-B5C5-D2AF4521B7C9}"/>
              </a:ext>
            </a:extLst>
          </p:cNvPr>
          <p:cNvSpPr txBox="1"/>
          <p:nvPr/>
        </p:nvSpPr>
        <p:spPr>
          <a:xfrm>
            <a:off x="12938218" y="9263380"/>
            <a:ext cx="4321082" cy="28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david@holidaymakerapp.co.uk</a:t>
            </a:r>
            <a:endParaRPr lang="en-US" sz="170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8316E814-5478-F3B3-6066-960B885B775F}"/>
              </a:ext>
            </a:extLst>
          </p:cNvPr>
          <p:cNvSpPr txBox="1"/>
          <p:nvPr/>
        </p:nvSpPr>
        <p:spPr>
          <a:xfrm>
            <a:off x="12938218" y="8985250"/>
            <a:ext cx="432108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 dirty="0" err="1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www.holidaymakerapp.co.uk</a:t>
            </a:r>
            <a:endParaRPr lang="en-US" sz="1800" b="1" dirty="0">
              <a:solidFill>
                <a:srgbClr val="000000"/>
              </a:solidFill>
              <a:ea typeface="Proxima Nova Bold"/>
              <a:cs typeface="Proxima Nova Bold"/>
              <a:sym typeface="Proxima Nova Bold"/>
            </a:endParaRPr>
          </a:p>
        </p:txBody>
      </p:sp>
      <p:pic>
        <p:nvPicPr>
          <p:cNvPr id="24" name="Picture 23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A95EBD4E-0C78-E9F2-E50A-257E3361B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050" y="1548033"/>
            <a:ext cx="5227899" cy="17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67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924062" y="4325937"/>
            <a:ext cx="5640317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850"/>
              </a:lnSpc>
              <a:spcBef>
                <a:spcPct val="0"/>
              </a:spcBef>
            </a:pPr>
            <a:r>
              <a:rPr lang="en-US" sz="6500" b="1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Bookings &amp; Revenue</a:t>
            </a:r>
            <a:endParaRPr lang="en-US" sz="6500" b="1" u="none" strike="noStrike" spc="-130" dirty="0">
              <a:solidFill>
                <a:srgbClr val="000000"/>
              </a:solidFill>
              <a:latin typeface="+mj-lt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057965" y="3086100"/>
            <a:ext cx="7786516" cy="33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GB" sz="2200" dirty="0"/>
              <a:t>App bookings are driving new revenue, not replacing existing ones.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36463" y="2804636"/>
            <a:ext cx="139271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57965" y="4286276"/>
            <a:ext cx="7786516" cy="12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9"/>
              </a:lnSpc>
              <a:spcBef>
                <a:spcPct val="0"/>
              </a:spcBef>
            </a:pPr>
            <a:r>
              <a:rPr lang="en-GB" sz="2200" dirty="0"/>
              <a:t>Ability to target OTA customers (e.g. Hoseasons) with direct booking incentives and push notifications</a:t>
            </a:r>
          </a:p>
          <a:p>
            <a:pPr marL="0" lvl="0" indent="0" algn="l">
              <a:lnSpc>
                <a:spcPts val="3299"/>
              </a:lnSpc>
              <a:spcBef>
                <a:spcPct val="0"/>
              </a:spcBef>
            </a:pPr>
            <a:endParaRPr lang="en-US" sz="2200" spc="-21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057965" y="5667375"/>
            <a:ext cx="7786516" cy="166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9"/>
              </a:lnSpc>
              <a:spcBef>
                <a:spcPct val="0"/>
              </a:spcBef>
            </a:pPr>
            <a:r>
              <a:rPr lang="en-GB" sz="2200" dirty="0"/>
              <a:t>An effective alternative to PPC and paid-ad spend: use in-app promotions, segmented push offers, and loyalty content to drive direct bookings without external ad costs</a:t>
            </a:r>
          </a:p>
          <a:p>
            <a:pPr marL="0" lvl="0" indent="0" algn="l">
              <a:lnSpc>
                <a:spcPts val="3299"/>
              </a:lnSpc>
              <a:spcBef>
                <a:spcPct val="0"/>
              </a:spcBef>
            </a:pPr>
            <a:endParaRPr lang="en-US" sz="2200" spc="-21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36463" y="4143401"/>
            <a:ext cx="139271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36463" y="5524500"/>
            <a:ext cx="139271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90737" y="3814763"/>
            <a:ext cx="26512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Platform Update</a:t>
            </a:r>
          </a:p>
        </p:txBody>
      </p:sp>
      <p:pic>
        <p:nvPicPr>
          <p:cNvPr id="15" name="Picture 14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5A900338-23B5-2B2F-BF5A-D7CD3ECD8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57EE7E28-E163-EAA2-F0F6-BF8BCD18ED2D}"/>
              </a:ext>
            </a:extLst>
          </p:cNvPr>
          <p:cNvSpPr txBox="1"/>
          <p:nvPr/>
        </p:nvSpPr>
        <p:spPr>
          <a:xfrm>
            <a:off x="9037749" y="7372724"/>
            <a:ext cx="7786516" cy="12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9"/>
              </a:lnSpc>
              <a:spcBef>
                <a:spcPct val="0"/>
              </a:spcBef>
            </a:pPr>
            <a:r>
              <a:rPr lang="en-GB" sz="2200" dirty="0"/>
              <a:t>Every push notification and app CTA is a mini marketing campaign — zero media spend, 100% direct revenue.</a:t>
            </a:r>
          </a:p>
          <a:p>
            <a:pPr marL="0" lvl="0" indent="0" algn="l">
              <a:lnSpc>
                <a:spcPts val="3299"/>
              </a:lnSpc>
              <a:spcBef>
                <a:spcPct val="0"/>
              </a:spcBef>
            </a:pPr>
            <a:endParaRPr lang="en-US" sz="2200" spc="-21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BB7B1132-DBC2-0864-8AC2-D28B8B283443}"/>
              </a:ext>
            </a:extLst>
          </p:cNvPr>
          <p:cNvSpPr txBox="1"/>
          <p:nvPr/>
        </p:nvSpPr>
        <p:spPr>
          <a:xfrm>
            <a:off x="7316247" y="7229849"/>
            <a:ext cx="139271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04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4136B0-253A-8BA9-D306-210B09400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941110E-54F1-057C-B7F8-34A81668909C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5A65DC0-509A-589A-D2C1-1E1BDEBAC48E}"/>
              </a:ext>
            </a:extLst>
          </p:cNvPr>
          <p:cNvSpPr txBox="1"/>
          <p:nvPr/>
        </p:nvSpPr>
        <p:spPr>
          <a:xfrm>
            <a:off x="1924062" y="4325937"/>
            <a:ext cx="5640317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850"/>
              </a:lnSpc>
              <a:spcBef>
                <a:spcPct val="0"/>
              </a:spcBef>
            </a:pPr>
            <a:r>
              <a:rPr lang="en-US" sz="6500" b="1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Bookings &amp; Revenue</a:t>
            </a:r>
            <a:endParaRPr lang="en-US" sz="6500" b="1" u="none" strike="noStrike" spc="-130" dirty="0">
              <a:solidFill>
                <a:srgbClr val="000000"/>
              </a:solidFill>
              <a:latin typeface="+mj-lt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A9AF434-4128-4968-E830-D1142DCD6C33}"/>
              </a:ext>
            </a:extLst>
          </p:cNvPr>
          <p:cNvSpPr txBox="1"/>
          <p:nvPr/>
        </p:nvSpPr>
        <p:spPr>
          <a:xfrm>
            <a:off x="1990737" y="3814763"/>
            <a:ext cx="26512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Platform Update</a:t>
            </a:r>
          </a:p>
        </p:txBody>
      </p:sp>
      <p:pic>
        <p:nvPicPr>
          <p:cNvPr id="15" name="Picture 14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BA406C77-C2EB-3674-46FA-86E1D306E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6648F90E-913D-764C-8FBE-BA2A99741383}"/>
              </a:ext>
            </a:extLst>
          </p:cNvPr>
          <p:cNvSpPr/>
          <p:nvPr/>
        </p:nvSpPr>
        <p:spPr>
          <a:xfrm>
            <a:off x="5022432" y="1454150"/>
            <a:ext cx="12779794" cy="7956550"/>
          </a:xfrm>
          <a:custGeom>
            <a:avLst/>
            <a:gdLst/>
            <a:ahLst/>
            <a:cxnLst/>
            <a:rect l="l" t="t" r="r" b="b"/>
            <a:pathLst>
              <a:path w="6867343" h="4200525">
                <a:moveTo>
                  <a:pt x="0" y="0"/>
                </a:moveTo>
                <a:lnTo>
                  <a:pt x="6867343" y="0"/>
                </a:lnTo>
                <a:lnTo>
                  <a:pt x="6867343" y="4200525"/>
                </a:lnTo>
                <a:lnTo>
                  <a:pt x="0" y="4200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8" name="Picture 17" descr="A screenshot of a chat&#10;&#10;AI-generated content may be incorrect.">
            <a:extLst>
              <a:ext uri="{FF2B5EF4-FFF2-40B4-BE49-F238E27FC236}">
                <a16:creationId xmlns:a16="http://schemas.microsoft.com/office/drawing/2014/main" id="{9AB01235-778C-62C1-D3E5-0A3E40150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8" b="7887"/>
          <a:stretch>
            <a:fillRect/>
          </a:stretch>
        </p:blipFill>
        <p:spPr>
          <a:xfrm>
            <a:off x="6354630" y="1815385"/>
            <a:ext cx="10175006" cy="6583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DCBE77-6311-8EC2-ACE4-9270D6D81DAA}"/>
              </a:ext>
            </a:extLst>
          </p:cNvPr>
          <p:cNvSpPr/>
          <p:nvPr/>
        </p:nvSpPr>
        <p:spPr>
          <a:xfrm>
            <a:off x="14782800" y="4325937"/>
            <a:ext cx="1371600" cy="13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952DAA-A331-F063-AEF4-AE13B4AD0F2C}"/>
              </a:ext>
            </a:extLst>
          </p:cNvPr>
          <p:cNvSpPr/>
          <p:nvPr/>
        </p:nvSpPr>
        <p:spPr>
          <a:xfrm>
            <a:off x="14757400" y="4897933"/>
            <a:ext cx="1371600" cy="13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90D5AD-9DD5-4054-FD4A-FA3719E29B4F}"/>
              </a:ext>
            </a:extLst>
          </p:cNvPr>
          <p:cNvSpPr/>
          <p:nvPr/>
        </p:nvSpPr>
        <p:spPr>
          <a:xfrm>
            <a:off x="14325600" y="7200900"/>
            <a:ext cx="1371600" cy="13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C79DEB-0626-4312-3258-F7D790B92392}"/>
              </a:ext>
            </a:extLst>
          </p:cNvPr>
          <p:cNvSpPr/>
          <p:nvPr/>
        </p:nvSpPr>
        <p:spPr>
          <a:xfrm>
            <a:off x="14325600" y="6622801"/>
            <a:ext cx="1371600" cy="13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B6BB37-4B09-51FF-B736-753884214103}"/>
              </a:ext>
            </a:extLst>
          </p:cNvPr>
          <p:cNvSpPr/>
          <p:nvPr/>
        </p:nvSpPr>
        <p:spPr>
          <a:xfrm>
            <a:off x="7259026" y="4859833"/>
            <a:ext cx="685800" cy="13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5766E5-E4CE-0FCE-1B66-726B0A958E3E}"/>
              </a:ext>
            </a:extLst>
          </p:cNvPr>
          <p:cNvSpPr/>
          <p:nvPr/>
        </p:nvSpPr>
        <p:spPr>
          <a:xfrm>
            <a:off x="7411703" y="5772149"/>
            <a:ext cx="685800" cy="13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4CDBB5-B140-3043-4D69-F85239D605F3}"/>
              </a:ext>
            </a:extLst>
          </p:cNvPr>
          <p:cNvSpPr/>
          <p:nvPr/>
        </p:nvSpPr>
        <p:spPr>
          <a:xfrm>
            <a:off x="7391400" y="6684465"/>
            <a:ext cx="569271" cy="13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B45450-D2E0-488F-027D-8140E438DEE2}"/>
              </a:ext>
            </a:extLst>
          </p:cNvPr>
          <p:cNvSpPr/>
          <p:nvPr/>
        </p:nvSpPr>
        <p:spPr>
          <a:xfrm>
            <a:off x="7246326" y="7409704"/>
            <a:ext cx="569271" cy="13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56DA60-F948-22E0-CC1B-F9D3A2102B15}"/>
              </a:ext>
            </a:extLst>
          </p:cNvPr>
          <p:cNvSpPr/>
          <p:nvPr/>
        </p:nvSpPr>
        <p:spPr>
          <a:xfrm>
            <a:off x="7279743" y="7811837"/>
            <a:ext cx="1102257" cy="13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6A5684-2061-D934-9A65-FE4CB6D3B55E}"/>
              </a:ext>
            </a:extLst>
          </p:cNvPr>
          <p:cNvSpPr/>
          <p:nvPr/>
        </p:nvSpPr>
        <p:spPr>
          <a:xfrm>
            <a:off x="14630400" y="2362462"/>
            <a:ext cx="1371600" cy="13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95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23EED-5D47-0ECC-3A51-2C0C1B20C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F6CB5B9-54D5-0870-8A17-0B93D73574CC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3A0F0CD-B607-543C-2548-F4219FAFABD6}"/>
              </a:ext>
            </a:extLst>
          </p:cNvPr>
          <p:cNvSpPr txBox="1"/>
          <p:nvPr/>
        </p:nvSpPr>
        <p:spPr>
          <a:xfrm>
            <a:off x="7244963" y="4022427"/>
            <a:ext cx="4408883" cy="64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GB" sz="2100" dirty="0"/>
              <a:t>Create unique app views for home owners, staff, VIPs, guests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ECCC4DE-627A-2ADF-F49B-0FB96A9E7D36}"/>
              </a:ext>
            </a:extLst>
          </p:cNvPr>
          <p:cNvSpPr txBox="1"/>
          <p:nvPr/>
        </p:nvSpPr>
        <p:spPr>
          <a:xfrm>
            <a:off x="7244963" y="3561769"/>
            <a:ext cx="470719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New Module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8B53EBF-26F2-1A0B-85C3-38EE4309D0CE}"/>
              </a:ext>
            </a:extLst>
          </p:cNvPr>
          <p:cNvSpPr txBox="1"/>
          <p:nvPr/>
        </p:nvSpPr>
        <p:spPr>
          <a:xfrm>
            <a:off x="7244963" y="6792710"/>
            <a:ext cx="4408883" cy="78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  <a:spcBef>
                <a:spcPct val="0"/>
              </a:spcBef>
            </a:pPr>
            <a:r>
              <a:rPr lang="en-US" sz="2100" spc="-21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Onboarding questions and tagging to </a:t>
            </a:r>
            <a:r>
              <a:rPr lang="en-US" sz="2100" spc="-21" dirty="0" err="1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personalise</a:t>
            </a:r>
            <a:r>
              <a:rPr lang="en-US" sz="2100" spc="-21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 guest information instantly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8452617-73B2-294B-C1BC-DBE225ED948F}"/>
              </a:ext>
            </a:extLst>
          </p:cNvPr>
          <p:cNvSpPr txBox="1"/>
          <p:nvPr/>
        </p:nvSpPr>
        <p:spPr>
          <a:xfrm>
            <a:off x="7244963" y="6332335"/>
            <a:ext cx="4707194" cy="42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Personalised app experiences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8B90FE5-E56F-53AC-0547-179A171875DA}"/>
              </a:ext>
            </a:extLst>
          </p:cNvPr>
          <p:cNvSpPr txBox="1"/>
          <p:nvPr/>
        </p:nvSpPr>
        <p:spPr>
          <a:xfrm>
            <a:off x="1028700" y="2928260"/>
            <a:ext cx="5602090" cy="1547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0"/>
              </a:lnSpc>
              <a:spcBef>
                <a:spcPct val="0"/>
              </a:spcBef>
            </a:pPr>
            <a:r>
              <a:rPr lang="en-US" sz="6500" b="1" u="none" strike="noStrike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Segmentation &amp; Personalisation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DF29CBE-3C3F-90B9-5929-E46B341FEBE5}"/>
              </a:ext>
            </a:extLst>
          </p:cNvPr>
          <p:cNvSpPr txBox="1"/>
          <p:nvPr/>
        </p:nvSpPr>
        <p:spPr>
          <a:xfrm>
            <a:off x="7244963" y="2745794"/>
            <a:ext cx="4597498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Segmentation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EAF3916-1FDD-531F-6DC2-BCD4FC999AE5}"/>
              </a:ext>
            </a:extLst>
          </p:cNvPr>
          <p:cNvSpPr txBox="1"/>
          <p:nvPr/>
        </p:nvSpPr>
        <p:spPr>
          <a:xfrm>
            <a:off x="7244963" y="5516360"/>
            <a:ext cx="3259804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Onboarding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949D026-7AAD-0BD9-4C46-3E9DCFD60937}"/>
              </a:ext>
            </a:extLst>
          </p:cNvPr>
          <p:cNvSpPr txBox="1"/>
          <p:nvPr/>
        </p:nvSpPr>
        <p:spPr>
          <a:xfrm>
            <a:off x="12533592" y="4022427"/>
            <a:ext cx="4577502" cy="12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150"/>
              </a:lnSpc>
              <a:spcBef>
                <a:spcPct val="0"/>
              </a:spcBef>
            </a:pPr>
            <a:r>
              <a:rPr lang="en-US" sz="2100" spc="-21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Target OTA guests (like Hoseasons) </a:t>
            </a:r>
            <a:r>
              <a:rPr lang="en-GB" sz="2100" dirty="0"/>
              <a:t>with direct booking incentives and push notifications </a:t>
            </a:r>
            <a:endParaRPr lang="en-US" sz="2100" spc="-21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6C01F55-6ACD-29FE-30C8-DB319802D6C6}"/>
              </a:ext>
            </a:extLst>
          </p:cNvPr>
          <p:cNvSpPr txBox="1"/>
          <p:nvPr/>
        </p:nvSpPr>
        <p:spPr>
          <a:xfrm>
            <a:off x="12533592" y="3561769"/>
            <a:ext cx="4705350" cy="43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GB" sz="2500" b="1" dirty="0"/>
              <a:t>Target OTA customers</a:t>
            </a:r>
            <a:endParaRPr lang="en-US" sz="2500" b="1" dirty="0">
              <a:solidFill>
                <a:srgbClr val="000000"/>
              </a:solidFill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3A51BA8-D645-3809-D20E-B39165780B38}"/>
              </a:ext>
            </a:extLst>
          </p:cNvPr>
          <p:cNvSpPr txBox="1"/>
          <p:nvPr/>
        </p:nvSpPr>
        <p:spPr>
          <a:xfrm>
            <a:off x="12533592" y="2745794"/>
            <a:ext cx="2935008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Targeting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08F2DD6-5747-E7E6-E3D2-87FCFD9C2D32}"/>
              </a:ext>
            </a:extLst>
          </p:cNvPr>
          <p:cNvSpPr txBox="1"/>
          <p:nvPr/>
        </p:nvSpPr>
        <p:spPr>
          <a:xfrm>
            <a:off x="12533592" y="6792710"/>
            <a:ext cx="4407039" cy="78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150"/>
              </a:lnSpc>
              <a:spcBef>
                <a:spcPct val="0"/>
              </a:spcBef>
            </a:pPr>
            <a:r>
              <a:rPr lang="en-GB" sz="2100" dirty="0"/>
              <a:t>Behavioural data fuels smarter targeting and upselling</a:t>
            </a:r>
            <a:endParaRPr lang="en-US" sz="2100" spc="-21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14DE28C-FE2F-5AFD-9C71-432DBFE9D515}"/>
              </a:ext>
            </a:extLst>
          </p:cNvPr>
          <p:cNvSpPr txBox="1"/>
          <p:nvPr/>
        </p:nvSpPr>
        <p:spPr>
          <a:xfrm>
            <a:off x="12533592" y="6332335"/>
            <a:ext cx="472570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Behavioural Data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905CD18-440D-7F89-B74E-6621F13D697A}"/>
              </a:ext>
            </a:extLst>
          </p:cNvPr>
          <p:cNvSpPr txBox="1"/>
          <p:nvPr/>
        </p:nvSpPr>
        <p:spPr>
          <a:xfrm>
            <a:off x="12533592" y="5516360"/>
            <a:ext cx="3239808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Data</a:t>
            </a:r>
            <a:endParaRPr lang="en-US" sz="5000" u="none" strike="noStrike" dirty="0">
              <a:solidFill>
                <a:srgbClr val="FF3366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00886930-EFA7-0F36-167F-89841756266B}"/>
              </a:ext>
            </a:extLst>
          </p:cNvPr>
          <p:cNvSpPr txBox="1"/>
          <p:nvPr/>
        </p:nvSpPr>
        <p:spPr>
          <a:xfrm>
            <a:off x="1036700" y="2479944"/>
            <a:ext cx="333409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Platform Update</a:t>
            </a:r>
          </a:p>
        </p:txBody>
      </p:sp>
      <p:pic>
        <p:nvPicPr>
          <p:cNvPr id="21" name="Picture 20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9B88A241-D6C7-1596-368E-6E08EDD6C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22EC49-BDEF-0106-E6A7-1F50C5343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362" y="4976140"/>
            <a:ext cx="1670121" cy="167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7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742950" y="4688379"/>
            <a:ext cx="3801888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99"/>
              </a:lnSpc>
            </a:pPr>
            <a:r>
              <a:rPr lang="en-US" sz="5500" b="1" spc="-79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On-Park Experience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1011" y="5966614"/>
            <a:ext cx="3663827" cy="776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119"/>
              </a:lnSpc>
              <a:spcBef>
                <a:spcPct val="0"/>
              </a:spcBef>
            </a:pPr>
            <a:r>
              <a:rPr lang="en-US" sz="2399" b="1" u="none" strike="noStrike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Connecting everything guests interact with on-park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138398" y="2874839"/>
            <a:ext cx="3120902" cy="10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100" dirty="0"/>
              <a:t>Guests can book tables &amp; order food to caravan, view energy or EV charging usage</a:t>
            </a:r>
            <a:endParaRPr lang="en-US" sz="2100" spc="-1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138398" y="4616941"/>
            <a:ext cx="3120902" cy="10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100" dirty="0" err="1"/>
              <a:t>SeeView</a:t>
            </a:r>
            <a:r>
              <a:rPr lang="en-GB" sz="2100" dirty="0"/>
              <a:t> now supports video, images, and Canva embeds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138398" y="6359044"/>
            <a:ext cx="3120902" cy="10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100" dirty="0"/>
              <a:t>Kiosk mode for receptions, local guides, and event sign-ups</a:t>
            </a:r>
            <a:endParaRPr lang="en-US" sz="2100" spc="-1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478749" y="4597891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78749" y="2856878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78749" y="6339994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4904" y="6711469"/>
            <a:ext cx="3389934" cy="141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Embedded integrations with Zonal, </a:t>
            </a:r>
            <a:r>
              <a:rPr lang="en-US" sz="2000" dirty="0" err="1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ResDiary</a:t>
            </a:r>
            <a:r>
              <a:rPr lang="en-US" sz="2000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, ICR Touch, </a:t>
            </a:r>
            <a:r>
              <a:rPr lang="en-US" sz="2000" dirty="0" err="1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MetPow</a:t>
            </a:r>
            <a:r>
              <a:rPr lang="en-US" sz="2000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,, Hey Guest chat upgrades</a:t>
            </a:r>
          </a:p>
        </p:txBody>
      </p:sp>
      <p:pic>
        <p:nvPicPr>
          <p:cNvPr id="19" name="Picture 18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2F8DCA2D-C85B-FF2A-A337-E2C4BA812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B5F7EE-F492-EB19-A5FD-5EF3E1DAFC1E}"/>
              </a:ext>
            </a:extLst>
          </p:cNvPr>
          <p:cNvGrpSpPr/>
          <p:nvPr/>
        </p:nvGrpSpPr>
        <p:grpSpPr>
          <a:xfrm>
            <a:off x="5571598" y="1446489"/>
            <a:ext cx="7540040" cy="7394022"/>
            <a:chOff x="6561699" y="2107305"/>
            <a:chExt cx="6192308" cy="6072390"/>
          </a:xfrm>
        </p:grpSpPr>
        <p:pic>
          <p:nvPicPr>
            <p:cNvPr id="20" name="Picture 2" descr="Waterside Holiday Home Sales">
              <a:extLst>
                <a:ext uri="{FF2B5EF4-FFF2-40B4-BE49-F238E27FC236}">
                  <a16:creationId xmlns:a16="http://schemas.microsoft.com/office/drawing/2014/main" id="{D50D3D88-FA42-2A63-792B-DB2803BE78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56" r="17306"/>
            <a:stretch>
              <a:fillRect/>
            </a:stretch>
          </p:blipFill>
          <p:spPr bwMode="auto">
            <a:xfrm>
              <a:off x="6561699" y="2107305"/>
              <a:ext cx="5848350" cy="607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769112-B73E-2371-C9CB-66477AE88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874" y="4911562"/>
              <a:ext cx="3268133" cy="32681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679B34-3968-75A6-8891-02CD2A65B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B029A3B-BA2B-7D46-313F-68717F03AC7D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A14FB3D-26DB-0489-5294-76F2E87C679E}"/>
              </a:ext>
            </a:extLst>
          </p:cNvPr>
          <p:cNvSpPr txBox="1"/>
          <p:nvPr/>
        </p:nvSpPr>
        <p:spPr>
          <a:xfrm>
            <a:off x="742950" y="4688379"/>
            <a:ext cx="3801888" cy="108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99"/>
              </a:lnSpc>
            </a:pPr>
            <a:r>
              <a:rPr lang="en-US" sz="5500" b="1" spc="-79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On-Park Experience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32BC570-9793-86FC-4962-58956F06FEED}"/>
              </a:ext>
            </a:extLst>
          </p:cNvPr>
          <p:cNvSpPr txBox="1"/>
          <p:nvPr/>
        </p:nvSpPr>
        <p:spPr>
          <a:xfrm>
            <a:off x="881011" y="5966614"/>
            <a:ext cx="3663827" cy="776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311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Connecting everything guests interact with on-park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94048C3-7FDE-0A81-7881-96D3A0B6D909}"/>
              </a:ext>
            </a:extLst>
          </p:cNvPr>
          <p:cNvSpPr txBox="1"/>
          <p:nvPr/>
        </p:nvSpPr>
        <p:spPr>
          <a:xfrm>
            <a:off x="14138398" y="2874839"/>
            <a:ext cx="3120902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spc="-10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Broadcast guest information directly to in-unit smart TVs</a:t>
            </a:r>
          </a:p>
          <a:p>
            <a:pPr>
              <a:lnSpc>
                <a:spcPts val="2800"/>
              </a:lnSpc>
            </a:pPr>
            <a:br>
              <a:rPr lang="en-US" sz="2400" spc="-10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</a:br>
            <a:endParaRPr lang="en-US" sz="2400" spc="-1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B299650-6C6D-C33C-3398-4D098E47B6DF}"/>
              </a:ext>
            </a:extLst>
          </p:cNvPr>
          <p:cNvSpPr txBox="1"/>
          <p:nvPr/>
        </p:nvSpPr>
        <p:spPr>
          <a:xfrm>
            <a:off x="14138398" y="4616941"/>
            <a:ext cx="312090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400" dirty="0"/>
              <a:t>Personalised welcome screens – e.g. “Welcome, Mr Lakins”</a:t>
            </a:r>
            <a:endParaRPr lang="en-US" sz="2100" spc="-10" dirty="0">
              <a:solidFill>
                <a:srgbClr val="FF3366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9072BB1-74D3-0F76-EFF9-4F9331A32E17}"/>
              </a:ext>
            </a:extLst>
          </p:cNvPr>
          <p:cNvSpPr txBox="1"/>
          <p:nvPr/>
        </p:nvSpPr>
        <p:spPr>
          <a:xfrm>
            <a:off x="14138398" y="6359044"/>
            <a:ext cx="312090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400" dirty="0"/>
              <a:t>Transforms the TV into an interactive, direct-booking channel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313FD3A-6186-B329-B3F7-5B4C4017D9F2}"/>
              </a:ext>
            </a:extLst>
          </p:cNvPr>
          <p:cNvSpPr txBox="1"/>
          <p:nvPr/>
        </p:nvSpPr>
        <p:spPr>
          <a:xfrm>
            <a:off x="13478749" y="4597891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02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A7D9BE0-36F9-02EF-2AD6-8A159C0F8A01}"/>
              </a:ext>
            </a:extLst>
          </p:cNvPr>
          <p:cNvSpPr txBox="1"/>
          <p:nvPr/>
        </p:nvSpPr>
        <p:spPr>
          <a:xfrm>
            <a:off x="13478749" y="2856878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01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7F0F70C-C593-1B5C-7AA3-C67B13A67D88}"/>
              </a:ext>
            </a:extLst>
          </p:cNvPr>
          <p:cNvSpPr txBox="1"/>
          <p:nvPr/>
        </p:nvSpPr>
        <p:spPr>
          <a:xfrm>
            <a:off x="13478749" y="6339994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03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9A96F7B-7AC2-2F5A-EA91-07B9DC73EBC7}"/>
              </a:ext>
            </a:extLst>
          </p:cNvPr>
          <p:cNvSpPr txBox="1"/>
          <p:nvPr/>
        </p:nvSpPr>
        <p:spPr>
          <a:xfrm>
            <a:off x="881011" y="6711469"/>
            <a:ext cx="3663827" cy="1407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-10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In-lodge &amp; caravan TV apps - </a:t>
            </a:r>
            <a:r>
              <a:rPr lang="en-GB" sz="2000" dirty="0"/>
              <a:t>Bringing the Holidaymaker experience right into the </a:t>
            </a:r>
            <a:br>
              <a:rPr lang="en-GB" sz="2000" dirty="0"/>
            </a:br>
            <a:r>
              <a:rPr lang="en-GB" sz="2000" dirty="0"/>
              <a:t>living room.”</a:t>
            </a:r>
            <a:endParaRPr lang="en-US" sz="200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19" name="Picture 18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A0F76B43-2B32-8A72-0C7B-21FF77557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A134D62-D2B0-A1D5-F693-8AFC16F88C8F}"/>
              </a:ext>
            </a:extLst>
          </p:cNvPr>
          <p:cNvGrpSpPr/>
          <p:nvPr/>
        </p:nvGrpSpPr>
        <p:grpSpPr>
          <a:xfrm>
            <a:off x="5571598" y="1446489"/>
            <a:ext cx="7540040" cy="7394022"/>
            <a:chOff x="6561699" y="2107305"/>
            <a:chExt cx="6192308" cy="6072390"/>
          </a:xfrm>
        </p:grpSpPr>
        <p:pic>
          <p:nvPicPr>
            <p:cNvPr id="20" name="Picture 2" descr="Waterside Holiday Home Sales">
              <a:extLst>
                <a:ext uri="{FF2B5EF4-FFF2-40B4-BE49-F238E27FC236}">
                  <a16:creationId xmlns:a16="http://schemas.microsoft.com/office/drawing/2014/main" id="{78D3DB4E-B4F6-36B3-025D-4ACE4C8897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56" r="17306"/>
            <a:stretch>
              <a:fillRect/>
            </a:stretch>
          </p:blipFill>
          <p:spPr bwMode="auto">
            <a:xfrm>
              <a:off x="6561699" y="2107305"/>
              <a:ext cx="5848350" cy="607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6BCA89-B06C-6625-17C1-F2D5F0504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874" y="4911562"/>
              <a:ext cx="3268133" cy="3268133"/>
            </a:xfrm>
            <a:prstGeom prst="rect">
              <a:avLst/>
            </a:prstGeom>
          </p:spPr>
        </p:pic>
      </p:grpSp>
      <p:pic>
        <p:nvPicPr>
          <p:cNvPr id="3" name="Picture 2" descr="A screen on a wall&#10;&#10;AI-generated content may be incorrect.">
            <a:extLst>
              <a:ext uri="{FF2B5EF4-FFF2-40B4-BE49-F238E27FC236}">
                <a16:creationId xmlns:a16="http://schemas.microsoft.com/office/drawing/2014/main" id="{F197AAE4-E9E9-7CE6-A435-38A0EF0516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792" t="3699" r="11912" b="2650"/>
          <a:stretch>
            <a:fillRect/>
          </a:stretch>
        </p:blipFill>
        <p:spPr>
          <a:xfrm>
            <a:off x="5448520" y="1446487"/>
            <a:ext cx="7251094" cy="73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65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740AA-D5AE-DB0E-C76C-28443BBD6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F773ABD-5AC5-7D7A-389B-06A91661C42A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 sz="210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2F24728-D1D8-2BD0-28EE-F3012A2EBC30}"/>
              </a:ext>
            </a:extLst>
          </p:cNvPr>
          <p:cNvSpPr txBox="1"/>
          <p:nvPr/>
        </p:nvSpPr>
        <p:spPr>
          <a:xfrm>
            <a:off x="742950" y="4688379"/>
            <a:ext cx="3801888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99"/>
              </a:lnSpc>
            </a:pPr>
            <a:r>
              <a:rPr lang="en-US" sz="5500" b="1" spc="-79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On-Park Experience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DEBEAE7-D1C5-42E5-F5EB-CAA77E7E407D}"/>
              </a:ext>
            </a:extLst>
          </p:cNvPr>
          <p:cNvSpPr txBox="1"/>
          <p:nvPr/>
        </p:nvSpPr>
        <p:spPr>
          <a:xfrm>
            <a:off x="914399" y="5966614"/>
            <a:ext cx="3630439" cy="776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311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Connecting everything guests interact with on-park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B8E1BA-5A85-CC1F-D07A-2BBA42377800}"/>
              </a:ext>
            </a:extLst>
          </p:cNvPr>
          <p:cNvSpPr txBox="1"/>
          <p:nvPr/>
        </p:nvSpPr>
        <p:spPr>
          <a:xfrm>
            <a:off x="6293717" y="8113168"/>
            <a:ext cx="3120902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100" dirty="0"/>
              <a:t>Open API for live pool temperature feed displayed in-app and on digital screens</a:t>
            </a:r>
            <a:endParaRPr lang="en-US" sz="2100" spc="-1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EC50AA0-7F3E-3E5B-ECDE-DE4E09A02A1A}"/>
              </a:ext>
            </a:extLst>
          </p:cNvPr>
          <p:cNvSpPr txBox="1"/>
          <p:nvPr/>
        </p:nvSpPr>
        <p:spPr>
          <a:xfrm>
            <a:off x="10260849" y="8113168"/>
            <a:ext cx="3541872" cy="1414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100" dirty="0"/>
              <a:t>Weather &amp; surf reports, EV charger availability, footfall sensors, car park occupancy, flood risk and warnings &amp; more</a:t>
            </a:r>
            <a:endParaRPr lang="en-US" sz="2100" spc="-1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AAABB57-4A07-1249-1514-5EEF93861415}"/>
              </a:ext>
            </a:extLst>
          </p:cNvPr>
          <p:cNvSpPr txBox="1"/>
          <p:nvPr/>
        </p:nvSpPr>
        <p:spPr>
          <a:xfrm>
            <a:off x="14462370" y="8113168"/>
            <a:ext cx="3120902" cy="69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100" dirty="0"/>
              <a:t>Live park data = happier guests + smarter decisions</a:t>
            </a:r>
            <a:endParaRPr lang="en-US" sz="2100" spc="-1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FBC3E4-9184-448F-FA40-05A3277CF26F}"/>
              </a:ext>
            </a:extLst>
          </p:cNvPr>
          <p:cNvSpPr txBox="1"/>
          <p:nvPr/>
        </p:nvSpPr>
        <p:spPr>
          <a:xfrm>
            <a:off x="9601200" y="8094118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02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068D7A5-2714-B051-9841-22CC62894365}"/>
              </a:ext>
            </a:extLst>
          </p:cNvPr>
          <p:cNvSpPr txBox="1"/>
          <p:nvPr/>
        </p:nvSpPr>
        <p:spPr>
          <a:xfrm>
            <a:off x="5634068" y="8095207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01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D93EA66-26CE-2272-CD1E-01A51AE4B656}"/>
              </a:ext>
            </a:extLst>
          </p:cNvPr>
          <p:cNvSpPr txBox="1"/>
          <p:nvPr/>
        </p:nvSpPr>
        <p:spPr>
          <a:xfrm>
            <a:off x="13802721" y="8094118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03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2C476DB-18F6-CEF5-0C73-6E9B05A3D3A3}"/>
              </a:ext>
            </a:extLst>
          </p:cNvPr>
          <p:cNvSpPr txBox="1"/>
          <p:nvPr/>
        </p:nvSpPr>
        <p:spPr>
          <a:xfrm>
            <a:off x="1154904" y="6711469"/>
            <a:ext cx="3389934" cy="141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IoT Data – bringing real-time data to the platform to inform and enhance the guest experience</a:t>
            </a:r>
          </a:p>
        </p:txBody>
      </p:sp>
      <p:pic>
        <p:nvPicPr>
          <p:cNvPr id="19" name="Picture 18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1E492B26-A321-2362-F420-7C68D3BF2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pic>
        <p:nvPicPr>
          <p:cNvPr id="12" name="Content Placeholder 7" descr="A pool with a large window&#10;&#10;AI-generated content may be incorrect.">
            <a:extLst>
              <a:ext uri="{FF2B5EF4-FFF2-40B4-BE49-F238E27FC236}">
                <a16:creationId xmlns:a16="http://schemas.microsoft.com/office/drawing/2014/main" id="{552DEB1C-7557-7072-2B08-1C26A1203C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659"/>
          <a:stretch>
            <a:fillRect/>
          </a:stretch>
        </p:blipFill>
        <p:spPr>
          <a:xfrm>
            <a:off x="5683532" y="1387628"/>
            <a:ext cx="11186265" cy="6350737"/>
          </a:xfrm>
          <a:prstGeom prst="rect">
            <a:avLst/>
          </a:prstGeom>
        </p:spPr>
      </p:pic>
      <p:pic>
        <p:nvPicPr>
          <p:cNvPr id="4098" name="Picture 2" descr="skentel.net">
            <a:extLst>
              <a:ext uri="{FF2B5EF4-FFF2-40B4-BE49-F238E27FC236}">
                <a16:creationId xmlns:a16="http://schemas.microsoft.com/office/drawing/2014/main" id="{6AD79CFB-457D-0A58-E03F-F83D702C4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06" y="8396471"/>
            <a:ext cx="2272066" cy="71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487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C1FCCF-51EB-3D44-95F7-A5918031B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FB1481D-FF59-67EC-277F-C6273F4251DA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 sz="210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6F01113-1EC6-225B-5B46-C49DBAD6817D}"/>
              </a:ext>
            </a:extLst>
          </p:cNvPr>
          <p:cNvSpPr txBox="1"/>
          <p:nvPr/>
        </p:nvSpPr>
        <p:spPr>
          <a:xfrm>
            <a:off x="742950" y="4688379"/>
            <a:ext cx="3801888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99"/>
              </a:lnSpc>
            </a:pPr>
            <a:r>
              <a:rPr lang="en-US" sz="5500" b="1" spc="-79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On-Park Experience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0F9324E-26EE-689E-D3B7-04D8158CC505}"/>
              </a:ext>
            </a:extLst>
          </p:cNvPr>
          <p:cNvSpPr txBox="1"/>
          <p:nvPr/>
        </p:nvSpPr>
        <p:spPr>
          <a:xfrm>
            <a:off x="914399" y="5966614"/>
            <a:ext cx="3630439" cy="776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311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Connecting everything guests interact with on-park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E3F271F-2624-FBA1-7DB7-C698A0328E49}"/>
              </a:ext>
            </a:extLst>
          </p:cNvPr>
          <p:cNvSpPr txBox="1"/>
          <p:nvPr/>
        </p:nvSpPr>
        <p:spPr>
          <a:xfrm>
            <a:off x="6293717" y="8113168"/>
            <a:ext cx="3120902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100" dirty="0"/>
              <a:t>Open API for live pool temperature feed displayed in-app and on digital screens</a:t>
            </a:r>
            <a:endParaRPr lang="en-US" sz="2100" spc="-1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39AAC1F-1818-33B4-A485-40569E612BCC}"/>
              </a:ext>
            </a:extLst>
          </p:cNvPr>
          <p:cNvSpPr txBox="1"/>
          <p:nvPr/>
        </p:nvSpPr>
        <p:spPr>
          <a:xfrm>
            <a:off x="10260849" y="8113168"/>
            <a:ext cx="3541872" cy="1414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100" dirty="0"/>
              <a:t>Weather &amp; surf reports, EV charger availability, footfall sensors, car park occupancy, flood risk and warnings &amp; more</a:t>
            </a:r>
            <a:endParaRPr lang="en-US" sz="2100" spc="-1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0E55938-62A0-241F-4A94-1BA3D095E96F}"/>
              </a:ext>
            </a:extLst>
          </p:cNvPr>
          <p:cNvSpPr txBox="1"/>
          <p:nvPr/>
        </p:nvSpPr>
        <p:spPr>
          <a:xfrm>
            <a:off x="14462370" y="8113168"/>
            <a:ext cx="3120902" cy="69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GB" sz="2100" dirty="0"/>
              <a:t>Live park data = happier guests + smarter decisions</a:t>
            </a:r>
            <a:endParaRPr lang="en-US" sz="2100" spc="-1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BCEED32-65F2-CB8C-AFEE-321206B38799}"/>
              </a:ext>
            </a:extLst>
          </p:cNvPr>
          <p:cNvSpPr txBox="1"/>
          <p:nvPr/>
        </p:nvSpPr>
        <p:spPr>
          <a:xfrm>
            <a:off x="9601200" y="8094118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02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DB6A43A-F187-CE74-8CF1-75CA79471C2C}"/>
              </a:ext>
            </a:extLst>
          </p:cNvPr>
          <p:cNvSpPr txBox="1"/>
          <p:nvPr/>
        </p:nvSpPr>
        <p:spPr>
          <a:xfrm>
            <a:off x="5634068" y="8095207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01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B20DB31-7963-CB11-F6FA-3533ADF68624}"/>
              </a:ext>
            </a:extLst>
          </p:cNvPr>
          <p:cNvSpPr txBox="1"/>
          <p:nvPr/>
        </p:nvSpPr>
        <p:spPr>
          <a:xfrm>
            <a:off x="13802721" y="8094118"/>
            <a:ext cx="467670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03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257C2EB4-53F4-BE95-40C9-C19C659E6382}"/>
              </a:ext>
            </a:extLst>
          </p:cNvPr>
          <p:cNvSpPr txBox="1"/>
          <p:nvPr/>
        </p:nvSpPr>
        <p:spPr>
          <a:xfrm>
            <a:off x="1154904" y="6711469"/>
            <a:ext cx="3389934" cy="141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IoT Data – bringing real-time data to the platform to inform and enhance the guest experience</a:t>
            </a:r>
          </a:p>
        </p:txBody>
      </p:sp>
      <p:pic>
        <p:nvPicPr>
          <p:cNvPr id="19" name="Picture 18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9D313348-D4E3-AC17-80D3-F5E37B311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pic>
        <p:nvPicPr>
          <p:cNvPr id="13" name="Picture 12" descr="A person holding a surfboard in the water&#10;&#10;AI-generated content may be incorrect.">
            <a:extLst>
              <a:ext uri="{FF2B5EF4-FFF2-40B4-BE49-F238E27FC236}">
                <a16:creationId xmlns:a16="http://schemas.microsoft.com/office/drawing/2014/main" id="{79605F6D-7477-95DA-0F77-C42EC0EB6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360" y="1368578"/>
            <a:ext cx="11290365" cy="6369787"/>
          </a:xfrm>
          <a:prstGeom prst="rect">
            <a:avLst/>
          </a:prstGeom>
        </p:spPr>
      </p:pic>
      <p:pic>
        <p:nvPicPr>
          <p:cNvPr id="4098" name="Picture 2" descr="skentel.net">
            <a:extLst>
              <a:ext uri="{FF2B5EF4-FFF2-40B4-BE49-F238E27FC236}">
                <a16:creationId xmlns:a16="http://schemas.microsoft.com/office/drawing/2014/main" id="{A3FA48A4-5F5D-7785-A7CD-41F51686E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06" y="8396471"/>
            <a:ext cx="2272066" cy="71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354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EF202-227B-EB57-3068-3F03DEF4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B967E76-2BE2-8B43-9520-8EE25BFC2746}"/>
              </a:ext>
            </a:extLst>
          </p:cNvPr>
          <p:cNvSpPr/>
          <p:nvPr/>
        </p:nvSpPr>
        <p:spPr>
          <a:xfrm>
            <a:off x="485775" y="607738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F6FB752-6E5B-E8DD-5940-747417C19F78}"/>
              </a:ext>
            </a:extLst>
          </p:cNvPr>
          <p:cNvSpPr txBox="1"/>
          <p:nvPr/>
        </p:nvSpPr>
        <p:spPr>
          <a:xfrm>
            <a:off x="742950" y="4688379"/>
            <a:ext cx="3801888" cy="103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99"/>
              </a:lnSpc>
            </a:pPr>
            <a:r>
              <a:rPr lang="en-US" sz="3999" b="1" spc="-79" dirty="0" err="1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HeyGuest</a:t>
            </a:r>
            <a:r>
              <a:rPr lang="en-US" sz="3999" b="1" spc="-79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 </a:t>
            </a:r>
            <a:br>
              <a:rPr lang="en-US" sz="3999" b="1" spc="-79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</a:br>
            <a:r>
              <a:rPr lang="en-US" sz="3999" b="1" spc="-79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updates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C01DD07-2FEC-AD16-1CDF-14F0FA450493}"/>
              </a:ext>
            </a:extLst>
          </p:cNvPr>
          <p:cNvSpPr txBox="1"/>
          <p:nvPr/>
        </p:nvSpPr>
        <p:spPr>
          <a:xfrm>
            <a:off x="1389457" y="5966614"/>
            <a:ext cx="3155381" cy="11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3119"/>
              </a:lnSpc>
              <a:spcBef>
                <a:spcPct val="0"/>
              </a:spcBef>
            </a:pPr>
            <a:r>
              <a:rPr lang="en-GB" sz="2400" dirty="0" err="1">
                <a:solidFill>
                  <a:srgbClr val="FF3366"/>
                </a:solidFill>
              </a:rPr>
              <a:t>Holly.Bobs</a:t>
            </a:r>
            <a:r>
              <a:rPr lang="en-GB" sz="2400" dirty="0">
                <a:solidFill>
                  <a:srgbClr val="FF3366"/>
                </a:solidFill>
              </a:rPr>
              <a:t> - Conversational booking &amp; WhatsApp integration</a:t>
            </a:r>
            <a:endParaRPr lang="en-US" sz="2399" b="1" u="none" strike="noStrike" dirty="0">
              <a:solidFill>
                <a:srgbClr val="FF3366"/>
              </a:solidFill>
              <a:ea typeface="Proxima Nova Bold"/>
              <a:cs typeface="Proxima Nova Bold"/>
              <a:sym typeface="Proxima Nova Bold"/>
            </a:endParaRPr>
          </a:p>
        </p:txBody>
      </p:sp>
      <p:pic>
        <p:nvPicPr>
          <p:cNvPr id="19" name="Picture 18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43A7B3AF-70F8-7B06-6FB2-6DE0BFF0B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A2CCE9BD-E503-81B3-99F6-A8E4FBAC4097}"/>
              </a:ext>
            </a:extLst>
          </p:cNvPr>
          <p:cNvSpPr/>
          <p:nvPr/>
        </p:nvSpPr>
        <p:spPr>
          <a:xfrm>
            <a:off x="4991058" y="2853082"/>
            <a:ext cx="11273038" cy="6100418"/>
          </a:xfrm>
          <a:custGeom>
            <a:avLst/>
            <a:gdLst/>
            <a:ahLst/>
            <a:cxnLst/>
            <a:rect l="l" t="t" r="r" b="b"/>
            <a:pathLst>
              <a:path w="8552911" h="5231531">
                <a:moveTo>
                  <a:pt x="0" y="0"/>
                </a:moveTo>
                <a:lnTo>
                  <a:pt x="8552911" y="0"/>
                </a:lnTo>
                <a:lnTo>
                  <a:pt x="8552911" y="5231531"/>
                </a:lnTo>
                <a:lnTo>
                  <a:pt x="0" y="523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4" name="Listen to Sophia book a glamping pod via the Holiday Maker integration..mp4">
            <a:hlinkClick r:id="" action="ppaction://media"/>
            <a:extLst>
              <a:ext uri="{FF2B5EF4-FFF2-40B4-BE49-F238E27FC236}">
                <a16:creationId xmlns:a16="http://schemas.microsoft.com/office/drawing/2014/main" id="{1EE15468-6086-1C4D-422F-7C5CF7489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3116215"/>
            <a:ext cx="9022727" cy="50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1028700" y="1684103"/>
            <a:ext cx="16230600" cy="104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 b="1" u="none" strike="noStrike" spc="-16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Q3-4 Product Roadmap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7266797"/>
            <a:ext cx="16230600" cy="0"/>
          </a:xfrm>
          <a:prstGeom prst="line">
            <a:avLst/>
          </a:prstGeom>
          <a:ln w="28575" cap="rnd">
            <a:solidFill>
              <a:srgbClr val="A6A6A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1028700" y="6575709"/>
            <a:ext cx="16230600" cy="0"/>
          </a:xfrm>
          <a:prstGeom prst="line">
            <a:avLst/>
          </a:prstGeom>
          <a:ln w="28575" cap="rnd">
            <a:solidFill>
              <a:srgbClr val="A6A6A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1028700" y="5884620"/>
            <a:ext cx="16230600" cy="0"/>
          </a:xfrm>
          <a:prstGeom prst="line">
            <a:avLst/>
          </a:prstGeom>
          <a:ln w="28575" cap="rnd">
            <a:solidFill>
              <a:srgbClr val="A6A6A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>
            <a:off x="1028700" y="5193531"/>
            <a:ext cx="16230600" cy="0"/>
          </a:xfrm>
          <a:prstGeom prst="line">
            <a:avLst/>
          </a:prstGeom>
          <a:ln w="28575" cap="rnd">
            <a:solidFill>
              <a:srgbClr val="A6A6A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>
            <a:off x="1028700" y="4502443"/>
            <a:ext cx="16230600" cy="0"/>
          </a:xfrm>
          <a:prstGeom prst="line">
            <a:avLst/>
          </a:prstGeom>
          <a:ln w="28575" cap="rnd">
            <a:solidFill>
              <a:srgbClr val="A6A6A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>
            <a:off x="1028700" y="3811354"/>
            <a:ext cx="16230600" cy="0"/>
          </a:xfrm>
          <a:prstGeom prst="line">
            <a:avLst/>
          </a:prstGeom>
          <a:ln w="28575" cap="rnd">
            <a:solidFill>
              <a:srgbClr val="A6A6A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1028699" y="3477978"/>
            <a:ext cx="5513357" cy="7285"/>
          </a:xfrm>
          <a:prstGeom prst="line">
            <a:avLst/>
          </a:prstGeom>
          <a:ln w="666750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E0887D-8B3F-8D7F-9EE0-EF90316CDC40}"/>
              </a:ext>
            </a:extLst>
          </p:cNvPr>
          <p:cNvGrpSpPr/>
          <p:nvPr/>
        </p:nvGrpSpPr>
        <p:grpSpPr>
          <a:xfrm>
            <a:off x="2152195" y="8053136"/>
            <a:ext cx="14078405" cy="326500"/>
            <a:chOff x="1028700" y="8053136"/>
            <a:chExt cx="14078405" cy="326500"/>
          </a:xfrm>
        </p:grpSpPr>
        <p:sp>
          <p:nvSpPr>
            <p:cNvPr id="11" name="TextBox 11"/>
            <p:cNvSpPr txBox="1"/>
            <p:nvPr/>
          </p:nvSpPr>
          <p:spPr>
            <a:xfrm>
              <a:off x="1028700" y="8053136"/>
              <a:ext cx="1070838" cy="326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Oct.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189090" y="8053136"/>
              <a:ext cx="1070838" cy="326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Nov.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418562" y="8053136"/>
              <a:ext cx="1070838" cy="326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Dec.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217979" y="8053136"/>
              <a:ext cx="1070838" cy="326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Jan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432211" y="8053136"/>
              <a:ext cx="1070838" cy="326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Feb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718999" y="8053136"/>
              <a:ext cx="1070838" cy="326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Mar.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036267" y="8053136"/>
              <a:ext cx="1070838" cy="326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Apr.</a:t>
              </a:r>
            </a:p>
          </p:txBody>
        </p:sp>
      </p:grpSp>
      <p:sp>
        <p:nvSpPr>
          <p:cNvPr id="23" name="AutoShape 23"/>
          <p:cNvSpPr/>
          <p:nvPr/>
        </p:nvSpPr>
        <p:spPr>
          <a:xfrm>
            <a:off x="2695071" y="4174783"/>
            <a:ext cx="4381689" cy="0"/>
          </a:xfrm>
          <a:prstGeom prst="line">
            <a:avLst/>
          </a:prstGeom>
          <a:ln w="666750" cap="rnd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4" name="AutoShape 24"/>
          <p:cNvSpPr/>
          <p:nvPr/>
        </p:nvSpPr>
        <p:spPr>
          <a:xfrm>
            <a:off x="4073231" y="4871586"/>
            <a:ext cx="5759849" cy="0"/>
          </a:xfrm>
          <a:prstGeom prst="line">
            <a:avLst/>
          </a:prstGeom>
          <a:ln w="666750" cap="rnd">
            <a:solidFill>
              <a:srgbClr val="5E17E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5" name="AutoShape 25"/>
          <p:cNvSpPr/>
          <p:nvPr/>
        </p:nvSpPr>
        <p:spPr>
          <a:xfrm>
            <a:off x="5451392" y="5568389"/>
            <a:ext cx="7883608" cy="32275"/>
          </a:xfrm>
          <a:prstGeom prst="line">
            <a:avLst/>
          </a:prstGeom>
          <a:ln w="666750" cap="rnd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AutoShape 26"/>
          <p:cNvSpPr/>
          <p:nvPr/>
        </p:nvSpPr>
        <p:spPr>
          <a:xfrm>
            <a:off x="8743131" y="6265194"/>
            <a:ext cx="5759849" cy="0"/>
          </a:xfrm>
          <a:prstGeom prst="line">
            <a:avLst/>
          </a:prstGeom>
          <a:ln w="666750" cap="rnd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AutoShape 27"/>
          <p:cNvSpPr/>
          <p:nvPr/>
        </p:nvSpPr>
        <p:spPr>
          <a:xfrm>
            <a:off x="12589400" y="6961997"/>
            <a:ext cx="4669900" cy="0"/>
          </a:xfrm>
          <a:prstGeom prst="line">
            <a:avLst/>
          </a:prstGeom>
          <a:ln w="666750" cap="rnd">
            <a:solidFill>
              <a:srgbClr val="00C2C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1524000" y="3251317"/>
            <a:ext cx="4165447" cy="339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XP Community Launch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95071" y="4011504"/>
            <a:ext cx="4381689" cy="33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MIS / Analytics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762311" y="4708308"/>
            <a:ext cx="4381689" cy="33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Onboarding &amp; Personalisation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829552" y="5405111"/>
            <a:ext cx="4381689" cy="33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Push Notification V2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32211" y="6101915"/>
            <a:ext cx="4381689" cy="33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HeyGuest</a:t>
            </a:r>
            <a:r>
              <a:rPr lang="en-US" sz="2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Updates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733506" y="6798719"/>
            <a:ext cx="4381689" cy="33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Personalised TV Apps</a:t>
            </a:r>
          </a:p>
        </p:txBody>
      </p:sp>
      <p:sp>
        <p:nvSpPr>
          <p:cNvPr id="34" name="AutoShape 34"/>
          <p:cNvSpPr/>
          <p:nvPr/>
        </p:nvSpPr>
        <p:spPr>
          <a:xfrm>
            <a:off x="1028700" y="7972173"/>
            <a:ext cx="162306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pic>
        <p:nvPicPr>
          <p:cNvPr id="40" name="Picture 39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83A17497-7AA8-981F-DA08-E41199151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22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F32C3-73FC-3CEB-697C-D461EDE6B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A19537F-3D42-3349-EE19-40CBF15A522A}"/>
              </a:ext>
            </a:extLst>
          </p:cNvPr>
          <p:cNvSpPr/>
          <p:nvPr/>
        </p:nvSpPr>
        <p:spPr>
          <a:xfrm>
            <a:off x="381000" y="610526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1816FED-3C0E-307D-CA73-8005E7DA5785}"/>
              </a:ext>
            </a:extLst>
          </p:cNvPr>
          <p:cNvSpPr txBox="1"/>
          <p:nvPr/>
        </p:nvSpPr>
        <p:spPr>
          <a:xfrm>
            <a:off x="1143000" y="2132825"/>
            <a:ext cx="14601267" cy="1040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en-US" sz="8000" b="1" u="none" strike="noStrike" spc="-16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Holidaymaker Powering…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70013C-D7A7-AB09-4DF6-5402A8622ABD}"/>
              </a:ext>
            </a:extLst>
          </p:cNvPr>
          <p:cNvGrpSpPr/>
          <p:nvPr/>
        </p:nvGrpSpPr>
        <p:grpSpPr>
          <a:xfrm>
            <a:off x="14935200" y="8294215"/>
            <a:ext cx="583584" cy="959524"/>
            <a:chOff x="14299567" y="7693506"/>
            <a:chExt cx="664791" cy="107008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976FF1B-1298-5332-9F4C-B0B954E488BC}"/>
                </a:ext>
              </a:extLst>
            </p:cNvPr>
            <p:cNvSpPr/>
            <p:nvPr/>
          </p:nvSpPr>
          <p:spPr>
            <a:xfrm>
              <a:off x="14299567" y="7693506"/>
              <a:ext cx="664791" cy="1070086"/>
            </a:xfrm>
            <a:custGeom>
              <a:avLst/>
              <a:gdLst/>
              <a:ahLst/>
              <a:cxnLst/>
              <a:rect l="l" t="t" r="r" b="b"/>
              <a:pathLst>
                <a:path w="664791" h="1070086">
                  <a:moveTo>
                    <a:pt x="0" y="0"/>
                  </a:moveTo>
                  <a:lnTo>
                    <a:pt x="664791" y="0"/>
                  </a:lnTo>
                  <a:lnTo>
                    <a:pt x="664791" y="1070086"/>
                  </a:lnTo>
                  <a:lnTo>
                    <a:pt x="0" y="1070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FEA66600-2586-5B70-4FD0-216ED204F9CB}"/>
                </a:ext>
              </a:extLst>
            </p:cNvPr>
            <p:cNvGrpSpPr/>
            <p:nvPr/>
          </p:nvGrpSpPr>
          <p:grpSpPr>
            <a:xfrm>
              <a:off x="14401212" y="7931130"/>
              <a:ext cx="461501" cy="556739"/>
              <a:chOff x="0" y="0"/>
              <a:chExt cx="799576" cy="964582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A4A1DAE6-2D78-FF92-9703-739B39D509A7}"/>
                  </a:ext>
                </a:extLst>
              </p:cNvPr>
              <p:cNvSpPr/>
              <p:nvPr/>
            </p:nvSpPr>
            <p:spPr>
              <a:xfrm>
                <a:off x="0" y="0"/>
                <a:ext cx="799576" cy="964582"/>
              </a:xfrm>
              <a:custGeom>
                <a:avLst/>
                <a:gdLst/>
                <a:ahLst/>
                <a:cxnLst/>
                <a:rect l="l" t="t" r="r" b="b"/>
                <a:pathLst>
                  <a:path w="799576" h="964582">
                    <a:moveTo>
                      <a:pt x="134204" y="0"/>
                    </a:moveTo>
                    <a:lnTo>
                      <a:pt x="665372" y="0"/>
                    </a:lnTo>
                    <a:cubicBezTo>
                      <a:pt x="739491" y="0"/>
                      <a:pt x="799576" y="60085"/>
                      <a:pt x="799576" y="134204"/>
                    </a:cubicBezTo>
                    <a:lnTo>
                      <a:pt x="799576" y="830378"/>
                    </a:lnTo>
                    <a:cubicBezTo>
                      <a:pt x="799576" y="904497"/>
                      <a:pt x="739491" y="964582"/>
                      <a:pt x="665372" y="964582"/>
                    </a:cubicBezTo>
                    <a:lnTo>
                      <a:pt x="134204" y="964582"/>
                    </a:lnTo>
                    <a:cubicBezTo>
                      <a:pt x="60085" y="964582"/>
                      <a:pt x="0" y="904497"/>
                      <a:pt x="0" y="830378"/>
                    </a:cubicBezTo>
                    <a:lnTo>
                      <a:pt x="0" y="134204"/>
                    </a:lnTo>
                    <a:cubicBezTo>
                      <a:pt x="0" y="60085"/>
                      <a:pt x="60085" y="0"/>
                      <a:pt x="134204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0027" r="-40027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21" name="Picture 20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C1AA605F-08BD-D5C0-DEAC-3A9AD74E4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3E53962-36CB-E653-702D-DD2D7EE63F2F}"/>
              </a:ext>
            </a:extLst>
          </p:cNvPr>
          <p:cNvGrpSpPr/>
          <p:nvPr/>
        </p:nvGrpSpPr>
        <p:grpSpPr>
          <a:xfrm>
            <a:off x="13711953" y="7153538"/>
            <a:ext cx="982369" cy="2063638"/>
            <a:chOff x="13020829" y="6425605"/>
            <a:chExt cx="1119068" cy="230142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80ADC72-0CE5-7F3D-C2EE-299261585942}"/>
                </a:ext>
              </a:extLst>
            </p:cNvPr>
            <p:cNvSpPr/>
            <p:nvPr/>
          </p:nvSpPr>
          <p:spPr>
            <a:xfrm>
              <a:off x="13020829" y="6425605"/>
              <a:ext cx="1119068" cy="2301424"/>
            </a:xfrm>
            <a:custGeom>
              <a:avLst/>
              <a:gdLst/>
              <a:ahLst/>
              <a:cxnLst/>
              <a:rect l="l" t="t" r="r" b="b"/>
              <a:pathLst>
                <a:path w="1119068" h="2301424">
                  <a:moveTo>
                    <a:pt x="0" y="0"/>
                  </a:moveTo>
                  <a:lnTo>
                    <a:pt x="1119068" y="0"/>
                  </a:lnTo>
                  <a:lnTo>
                    <a:pt x="1119068" y="2301424"/>
                  </a:lnTo>
                  <a:lnTo>
                    <a:pt x="0" y="2301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pic>
          <p:nvPicPr>
            <p:cNvPr id="22" name="Picture 21" descr="A screenshot of a cell phone&#10;&#10;AI-generated content may be incorrect.">
              <a:extLst>
                <a:ext uri="{FF2B5EF4-FFF2-40B4-BE49-F238E27FC236}">
                  <a16:creationId xmlns:a16="http://schemas.microsoft.com/office/drawing/2014/main" id="{096FE9DB-E835-CFC7-FF1A-53155A25C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4301" y="6546277"/>
              <a:ext cx="992123" cy="206008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49B930-8E80-360D-6794-5336EC8013AF}"/>
              </a:ext>
            </a:extLst>
          </p:cNvPr>
          <p:cNvGrpSpPr/>
          <p:nvPr/>
        </p:nvGrpSpPr>
        <p:grpSpPr>
          <a:xfrm>
            <a:off x="4706829" y="5626560"/>
            <a:ext cx="6028470" cy="3766522"/>
            <a:chOff x="3323642" y="4702410"/>
            <a:chExt cx="6867343" cy="420052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5EA12BC-ECF8-5DF0-481C-D15DCC3864DC}"/>
                </a:ext>
              </a:extLst>
            </p:cNvPr>
            <p:cNvSpPr/>
            <p:nvPr/>
          </p:nvSpPr>
          <p:spPr>
            <a:xfrm>
              <a:off x="3323642" y="4702410"/>
              <a:ext cx="6867343" cy="4200525"/>
            </a:xfrm>
            <a:custGeom>
              <a:avLst/>
              <a:gdLst/>
              <a:ahLst/>
              <a:cxnLst/>
              <a:rect l="l" t="t" r="r" b="b"/>
              <a:pathLst>
                <a:path w="6867343" h="4200525">
                  <a:moveTo>
                    <a:pt x="0" y="0"/>
                  </a:moveTo>
                  <a:lnTo>
                    <a:pt x="6867343" y="0"/>
                  </a:lnTo>
                  <a:lnTo>
                    <a:pt x="6867343" y="4200525"/>
                  </a:lnTo>
                  <a:lnTo>
                    <a:pt x="0" y="4200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4" name="Picture 23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247F1CD8-0ED3-4B9D-DCF3-FEA3F0581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386" y="4914900"/>
              <a:ext cx="5464542" cy="3429000"/>
            </a:xfrm>
            <a:prstGeom prst="rect">
              <a:avLst/>
            </a:prstGeom>
          </p:spPr>
        </p:pic>
      </p:grpSp>
      <p:pic>
        <p:nvPicPr>
          <p:cNvPr id="26" name="Picture 25" descr="A screen with a picture of a amusement park&#10;&#10;AI-generated content may be incorrect.">
            <a:extLst>
              <a:ext uri="{FF2B5EF4-FFF2-40B4-BE49-F238E27FC236}">
                <a16:creationId xmlns:a16="http://schemas.microsoft.com/office/drawing/2014/main" id="{29729CD9-719F-AE80-8280-60375B816A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1733479"/>
            <a:ext cx="5698707" cy="407386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7F5E567-15B9-8953-68D3-11A113A57D3C}"/>
              </a:ext>
            </a:extLst>
          </p:cNvPr>
          <p:cNvGrpSpPr/>
          <p:nvPr/>
        </p:nvGrpSpPr>
        <p:grpSpPr>
          <a:xfrm>
            <a:off x="11072437" y="6172933"/>
            <a:ext cx="2245643" cy="3144912"/>
            <a:chOff x="10205525" y="5320409"/>
            <a:chExt cx="2558129" cy="350728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7F868C6-09B3-87D0-3DE2-6A1432444F9D}"/>
                </a:ext>
              </a:extLst>
            </p:cNvPr>
            <p:cNvSpPr/>
            <p:nvPr/>
          </p:nvSpPr>
          <p:spPr>
            <a:xfrm>
              <a:off x="10205525" y="5320409"/>
              <a:ext cx="2558129" cy="3507289"/>
            </a:xfrm>
            <a:custGeom>
              <a:avLst/>
              <a:gdLst/>
              <a:ahLst/>
              <a:cxnLst/>
              <a:rect l="l" t="t" r="r" b="b"/>
              <a:pathLst>
                <a:path w="2558129" h="3507289">
                  <a:moveTo>
                    <a:pt x="0" y="0"/>
                  </a:moveTo>
                  <a:lnTo>
                    <a:pt x="2558129" y="0"/>
                  </a:lnTo>
                  <a:lnTo>
                    <a:pt x="2558129" y="3507289"/>
                  </a:lnTo>
                  <a:lnTo>
                    <a:pt x="0" y="3507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pic>
          <p:nvPicPr>
            <p:cNvPr id="29" name="Picture 2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A7294D1-A01B-98E1-8028-85FED1555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444"/>
            <a:stretch>
              <a:fillRect/>
            </a:stretch>
          </p:blipFill>
          <p:spPr>
            <a:xfrm>
              <a:off x="10359122" y="5414839"/>
              <a:ext cx="2213878" cy="3260609"/>
            </a:xfrm>
            <a:prstGeom prst="rect">
              <a:avLst/>
            </a:prstGeom>
          </p:spPr>
        </p:pic>
      </p:grpSp>
      <p:pic>
        <p:nvPicPr>
          <p:cNvPr id="31" name="Picture 30" descr="A black rectangular sign with a white screen&#10;&#10;AI-generated content may be incorrect.">
            <a:extLst>
              <a:ext uri="{FF2B5EF4-FFF2-40B4-BE49-F238E27FC236}">
                <a16:creationId xmlns:a16="http://schemas.microsoft.com/office/drawing/2014/main" id="{82B2A13B-F70B-EFA8-448F-540731FBBA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36" y="4381500"/>
            <a:ext cx="2721689" cy="5249786"/>
          </a:xfrm>
          <a:prstGeom prst="rect">
            <a:avLst/>
          </a:prstGeom>
        </p:spPr>
      </p:pic>
      <p:pic>
        <p:nvPicPr>
          <p:cNvPr id="2050" name="Picture 2" descr="Chat - Free multimedia icons">
            <a:extLst>
              <a:ext uri="{FF2B5EF4-FFF2-40B4-BE49-F238E27FC236}">
                <a16:creationId xmlns:a16="http://schemas.microsoft.com/office/drawing/2014/main" id="{1AEABAF9-4FBC-5A03-B8B7-2E809B936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118" y="6850477"/>
            <a:ext cx="1206082" cy="120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54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CB278-6121-FB4A-F19A-FDD856E85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FEABB58-ECC9-98EC-255C-C61C7D147442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33FC231-CA47-2196-173A-0DBF8C955136}"/>
              </a:ext>
            </a:extLst>
          </p:cNvPr>
          <p:cNvSpPr txBox="1"/>
          <p:nvPr/>
        </p:nvSpPr>
        <p:spPr>
          <a:xfrm>
            <a:off x="7244963" y="3981733"/>
            <a:ext cx="440888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GB" sz="2400" dirty="0"/>
              <a:t>Now live in more than 60 parks across the UK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46899A3-A151-19F6-3146-34EDB280E0E6}"/>
              </a:ext>
            </a:extLst>
          </p:cNvPr>
          <p:cNvSpPr txBox="1"/>
          <p:nvPr/>
        </p:nvSpPr>
        <p:spPr>
          <a:xfrm>
            <a:off x="7244963" y="3521075"/>
            <a:ext cx="470719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Live on Parks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8BC03A9-A91F-C482-B9A7-CE5335C4C578}"/>
              </a:ext>
            </a:extLst>
          </p:cNvPr>
          <p:cNvSpPr txBox="1"/>
          <p:nvPr/>
        </p:nvSpPr>
        <p:spPr>
          <a:xfrm>
            <a:off x="7244963" y="6752016"/>
            <a:ext cx="4408883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31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100" spc="-21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11am </a:t>
            </a:r>
          </a:p>
          <a:p>
            <a:pPr marL="342900" lvl="0" indent="-342900" algn="l">
              <a:lnSpc>
                <a:spcPts val="31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100" spc="-21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2pm consistently peak time</a:t>
            </a:r>
          </a:p>
          <a:p>
            <a:pPr marL="342900" lvl="0" indent="-342900" algn="l">
              <a:lnSpc>
                <a:spcPts val="31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100" spc="-21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3-6pm planning for evening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4506919-A066-E560-8F27-87981F7FB392}"/>
              </a:ext>
            </a:extLst>
          </p:cNvPr>
          <p:cNvSpPr txBox="1"/>
          <p:nvPr/>
        </p:nvSpPr>
        <p:spPr>
          <a:xfrm>
            <a:off x="7244963" y="6291641"/>
            <a:ext cx="470719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Peak Usage Jul-Aug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70F1623-FCFD-42DA-3464-3B2B8E6971DF}"/>
              </a:ext>
            </a:extLst>
          </p:cNvPr>
          <p:cNvSpPr txBox="1"/>
          <p:nvPr/>
        </p:nvSpPr>
        <p:spPr>
          <a:xfrm>
            <a:off x="1028700" y="2928260"/>
            <a:ext cx="5602090" cy="1544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50"/>
              </a:lnSpc>
              <a:spcBef>
                <a:spcPct val="0"/>
              </a:spcBef>
            </a:pPr>
            <a:r>
              <a:rPr lang="en-US" sz="6500" b="1" u="none" strike="noStrike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Holidaymaker </a:t>
            </a:r>
            <a:br>
              <a:rPr lang="en-US" sz="6500" b="1" u="none" strike="noStrike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</a:br>
            <a:r>
              <a:rPr lang="en-US" sz="6500" b="1" u="none" strike="noStrike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in Numbers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BA8E936-8785-E4CE-20B3-DC9099ED0AA0}"/>
              </a:ext>
            </a:extLst>
          </p:cNvPr>
          <p:cNvSpPr txBox="1"/>
          <p:nvPr/>
        </p:nvSpPr>
        <p:spPr>
          <a:xfrm>
            <a:off x="7244963" y="2705100"/>
            <a:ext cx="235359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60+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62F2370-AAE8-44F7-CBF8-11CAB373B37E}"/>
              </a:ext>
            </a:extLst>
          </p:cNvPr>
          <p:cNvSpPr txBox="1"/>
          <p:nvPr/>
        </p:nvSpPr>
        <p:spPr>
          <a:xfrm>
            <a:off x="7244963" y="5475666"/>
            <a:ext cx="2889637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11am-6pm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D9FBFDD-BCA9-97D4-EF0A-0E924F470C2E}"/>
              </a:ext>
            </a:extLst>
          </p:cNvPr>
          <p:cNvSpPr txBox="1"/>
          <p:nvPr/>
        </p:nvSpPr>
        <p:spPr>
          <a:xfrm>
            <a:off x="12533592" y="3981733"/>
            <a:ext cx="4577502" cy="37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 algn="l">
              <a:lnSpc>
                <a:spcPts val="31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100" spc="-21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45,000 users per month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26343AF-1788-9664-2C34-330D49D7819C}"/>
              </a:ext>
            </a:extLst>
          </p:cNvPr>
          <p:cNvSpPr txBox="1"/>
          <p:nvPr/>
        </p:nvSpPr>
        <p:spPr>
          <a:xfrm>
            <a:off x="12533592" y="3521075"/>
            <a:ext cx="470535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App Downloads since launch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DA389A6-6948-B54D-E397-A5E74C33F040}"/>
              </a:ext>
            </a:extLst>
          </p:cNvPr>
          <p:cNvSpPr txBox="1"/>
          <p:nvPr/>
        </p:nvSpPr>
        <p:spPr>
          <a:xfrm>
            <a:off x="12533592" y="2705100"/>
            <a:ext cx="2935008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415,000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E420925-AF8E-887E-C45D-29CB3DAA01C0}"/>
              </a:ext>
            </a:extLst>
          </p:cNvPr>
          <p:cNvSpPr txBox="1"/>
          <p:nvPr/>
        </p:nvSpPr>
        <p:spPr>
          <a:xfrm>
            <a:off x="12533592" y="6752016"/>
            <a:ext cx="4407039" cy="37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>
              <a:lnSpc>
                <a:spcPts val="31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100" dirty="0"/>
              <a:t>8 – 12 mins per user during Jul - Aug</a:t>
            </a:r>
            <a:endParaRPr lang="en-US" sz="2100" spc="-21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A75973D-8DB8-C9A1-E623-E61318A97129}"/>
              </a:ext>
            </a:extLst>
          </p:cNvPr>
          <p:cNvSpPr txBox="1"/>
          <p:nvPr/>
        </p:nvSpPr>
        <p:spPr>
          <a:xfrm>
            <a:off x="12533592" y="6291641"/>
            <a:ext cx="472570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Average Engagement time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66CF984-3BE8-E230-DF5C-1EEBC8973F18}"/>
              </a:ext>
            </a:extLst>
          </p:cNvPr>
          <p:cNvSpPr txBox="1"/>
          <p:nvPr/>
        </p:nvSpPr>
        <p:spPr>
          <a:xfrm>
            <a:off x="12533592" y="5475666"/>
            <a:ext cx="3239808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8-12 mins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D447BB22-1A9B-AAB7-41A1-E2DC3C2E9428}"/>
              </a:ext>
            </a:extLst>
          </p:cNvPr>
          <p:cNvSpPr txBox="1"/>
          <p:nvPr/>
        </p:nvSpPr>
        <p:spPr>
          <a:xfrm>
            <a:off x="1036700" y="2479944"/>
            <a:ext cx="333409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Welcome</a:t>
            </a:r>
          </a:p>
        </p:txBody>
      </p:sp>
      <p:pic>
        <p:nvPicPr>
          <p:cNvPr id="21" name="Picture 20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E47EC739-EDE7-A240-C378-D99452DC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6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5184C-BF41-38BE-BAA0-26050498D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>
            <a:extLst>
              <a:ext uri="{FF2B5EF4-FFF2-40B4-BE49-F238E27FC236}">
                <a16:creationId xmlns:a16="http://schemas.microsoft.com/office/drawing/2014/main" id="{0647E929-7B76-D7DB-36C5-C119BA98E3BE}"/>
              </a:ext>
            </a:extLst>
          </p:cNvPr>
          <p:cNvSpPr/>
          <p:nvPr/>
        </p:nvSpPr>
        <p:spPr>
          <a:xfrm>
            <a:off x="485775" y="593030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BC9E05D-C7E2-E93D-E6D4-A8419A27DD87}"/>
              </a:ext>
            </a:extLst>
          </p:cNvPr>
          <p:cNvSpPr txBox="1"/>
          <p:nvPr/>
        </p:nvSpPr>
        <p:spPr>
          <a:xfrm>
            <a:off x="1843629" y="5119833"/>
            <a:ext cx="1460074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8500" b="1" spc="-170" dirty="0">
                <a:solidFill>
                  <a:srgbClr val="000000"/>
                </a:solidFill>
                <a:latin typeface="+mj-lt"/>
                <a:ea typeface="Proxima Nova Bold"/>
                <a:cs typeface="Proxima Nova Bold"/>
                <a:sym typeface="Proxima Nova Bold"/>
              </a:rPr>
              <a:t>Thank You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5FEE736-FDC3-B228-7AF2-BFB5CD0E10C7}"/>
              </a:ext>
            </a:extLst>
          </p:cNvPr>
          <p:cNvSpPr txBox="1"/>
          <p:nvPr/>
        </p:nvSpPr>
        <p:spPr>
          <a:xfrm>
            <a:off x="5720584" y="6205337"/>
            <a:ext cx="719347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2000" dirty="0"/>
              <a:t>Let’s keep shaping the future of tourism technology — together.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13DCF60C-0E06-1D25-91A9-D56D3D1376A5}"/>
              </a:ext>
            </a:extLst>
          </p:cNvPr>
          <p:cNvSpPr txBox="1"/>
          <p:nvPr/>
        </p:nvSpPr>
        <p:spPr>
          <a:xfrm>
            <a:off x="1028700" y="9263380"/>
            <a:ext cx="4321082" cy="28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Co-Founder &amp; CEO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097342C-B4FF-EF23-9CA2-C64ED8196B6B}"/>
              </a:ext>
            </a:extLst>
          </p:cNvPr>
          <p:cNvSpPr txBox="1"/>
          <p:nvPr/>
        </p:nvSpPr>
        <p:spPr>
          <a:xfrm>
            <a:off x="1028700" y="8985250"/>
            <a:ext cx="432108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David Lakins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7EB223C-45B9-A813-B6BF-3EBEF810EC5C}"/>
              </a:ext>
            </a:extLst>
          </p:cNvPr>
          <p:cNvSpPr txBox="1"/>
          <p:nvPr/>
        </p:nvSpPr>
        <p:spPr>
          <a:xfrm>
            <a:off x="12938218" y="9263380"/>
            <a:ext cx="4321082" cy="28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david@holidaymakerapp.co.uk</a:t>
            </a:r>
            <a:endParaRPr lang="en-US" sz="1700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ADA8EC3A-3B68-E244-434B-170FBEB70019}"/>
              </a:ext>
            </a:extLst>
          </p:cNvPr>
          <p:cNvSpPr txBox="1"/>
          <p:nvPr/>
        </p:nvSpPr>
        <p:spPr>
          <a:xfrm>
            <a:off x="12938218" y="8985250"/>
            <a:ext cx="432108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b="1" dirty="0" err="1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www.holidaymakerapp.co.uk</a:t>
            </a:r>
            <a:endParaRPr lang="en-US" sz="1800" b="1" dirty="0">
              <a:solidFill>
                <a:srgbClr val="000000"/>
              </a:solidFill>
              <a:ea typeface="Proxima Nova Bold"/>
              <a:cs typeface="Proxima Nova Bold"/>
              <a:sym typeface="Proxima Nova Bold"/>
            </a:endParaRPr>
          </a:p>
        </p:txBody>
      </p:sp>
      <p:pic>
        <p:nvPicPr>
          <p:cNvPr id="24" name="Picture 23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B843218A-38E0-0288-1084-66C992F31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050" y="1548033"/>
            <a:ext cx="5227899" cy="17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0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5809200"/>
            <a:ext cx="4959543" cy="42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iPad Specific design and navigation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945601"/>
            <a:ext cx="299710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01</a:t>
            </a:r>
          </a:p>
        </p:txBody>
      </p:sp>
      <p:pic>
        <p:nvPicPr>
          <p:cNvPr id="18" name="Picture 17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74120ADF-C98B-C25F-FF9C-4D6F450D3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C19D09-9291-C705-90A0-761058692E08}"/>
              </a:ext>
            </a:extLst>
          </p:cNvPr>
          <p:cNvGrpSpPr/>
          <p:nvPr/>
        </p:nvGrpSpPr>
        <p:grpSpPr>
          <a:xfrm rot="10800000">
            <a:off x="6866034" y="1322579"/>
            <a:ext cx="10058400" cy="7641842"/>
            <a:chOff x="6705600" y="1692658"/>
            <a:chExt cx="10058400" cy="7641842"/>
          </a:xfrm>
        </p:grpSpPr>
        <p:pic>
          <p:nvPicPr>
            <p:cNvPr id="26" name="Picture 2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D234D87-4E70-5AC8-3BBB-BB37B8312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086600" y="2019300"/>
              <a:ext cx="9318576" cy="6789248"/>
            </a:xfrm>
            <a:prstGeom prst="rect">
              <a:avLst/>
            </a:prstGeom>
          </p:spPr>
        </p:pic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1C43E14-084B-54A7-3351-194F1A7A082F}"/>
                </a:ext>
              </a:extLst>
            </p:cNvPr>
            <p:cNvSpPr/>
            <p:nvPr/>
          </p:nvSpPr>
          <p:spPr>
            <a:xfrm rot="5400000">
              <a:off x="7913879" y="484379"/>
              <a:ext cx="7641842" cy="10058400"/>
            </a:xfrm>
            <a:custGeom>
              <a:avLst/>
              <a:gdLst/>
              <a:ahLst/>
              <a:cxnLst/>
              <a:rect l="l" t="t" r="r" b="b"/>
              <a:pathLst>
                <a:path w="5624600" h="7711534">
                  <a:moveTo>
                    <a:pt x="0" y="0"/>
                  </a:moveTo>
                  <a:lnTo>
                    <a:pt x="5624600" y="0"/>
                  </a:lnTo>
                  <a:lnTo>
                    <a:pt x="5624600" y="7711534"/>
                  </a:lnTo>
                  <a:lnTo>
                    <a:pt x="0" y="771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9B9BEE2A-A2EC-1088-E56C-B83B4D260D80}"/>
              </a:ext>
            </a:extLst>
          </p:cNvPr>
          <p:cNvSpPr txBox="1"/>
          <p:nvPr/>
        </p:nvSpPr>
        <p:spPr>
          <a:xfrm>
            <a:off x="981076" y="2935287"/>
            <a:ext cx="4834506" cy="1544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50"/>
              </a:lnSpc>
              <a:spcBef>
                <a:spcPct val="0"/>
              </a:spcBef>
            </a:pPr>
            <a:r>
              <a:rPr lang="en-US" sz="6500" b="1" u="none" strike="noStrike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Since the Last XP Event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5E09739C-A86C-5108-82BE-16E03F57B4EE}"/>
              </a:ext>
            </a:extLst>
          </p:cNvPr>
          <p:cNvSpPr txBox="1"/>
          <p:nvPr/>
        </p:nvSpPr>
        <p:spPr>
          <a:xfrm>
            <a:off x="1028700" y="2552700"/>
            <a:ext cx="3630666" cy="3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FF336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Platform Update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04ECC1-423B-575A-6B78-A9AD542B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C34C36F-A0E1-B57A-284B-4F6B33792153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7BC85CF-A8FB-A2B1-3E3E-FB9AECE62B16}"/>
              </a:ext>
            </a:extLst>
          </p:cNvPr>
          <p:cNvSpPr txBox="1"/>
          <p:nvPr/>
        </p:nvSpPr>
        <p:spPr>
          <a:xfrm>
            <a:off x="1028700" y="5809200"/>
            <a:ext cx="495954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GB" sz="2500" b="1" dirty="0"/>
              <a:t>App update for iOS 26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9DB64F5-0257-AE1E-B530-CC83B86B84E8}"/>
              </a:ext>
            </a:extLst>
          </p:cNvPr>
          <p:cNvSpPr txBox="1"/>
          <p:nvPr/>
        </p:nvSpPr>
        <p:spPr>
          <a:xfrm>
            <a:off x="981076" y="2935287"/>
            <a:ext cx="4834506" cy="1544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50"/>
              </a:lnSpc>
              <a:spcBef>
                <a:spcPct val="0"/>
              </a:spcBef>
            </a:pPr>
            <a:r>
              <a:rPr lang="en-US" sz="6500" b="1" u="none" strike="noStrike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Since the Last XP Event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40D75A9-6222-C929-48D6-DB44C8D2E705}"/>
              </a:ext>
            </a:extLst>
          </p:cNvPr>
          <p:cNvSpPr txBox="1"/>
          <p:nvPr/>
        </p:nvSpPr>
        <p:spPr>
          <a:xfrm>
            <a:off x="1028700" y="4945601"/>
            <a:ext cx="299710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02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D6A469F-92AD-EA5E-7267-0AE324F180DB}"/>
              </a:ext>
            </a:extLst>
          </p:cNvPr>
          <p:cNvSpPr txBox="1"/>
          <p:nvPr/>
        </p:nvSpPr>
        <p:spPr>
          <a:xfrm>
            <a:off x="1028700" y="2552700"/>
            <a:ext cx="3630666" cy="3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FF336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Platform Update</a:t>
            </a:r>
          </a:p>
        </p:txBody>
      </p:sp>
      <p:pic>
        <p:nvPicPr>
          <p:cNvPr id="18" name="Picture 17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EEE71513-992C-2C8D-733B-7FC1ABAE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pic>
        <p:nvPicPr>
          <p:cNvPr id="5" name="Picture 4" descr="A blue and green logo&#10;&#10;AI-generated content may be incorrect.">
            <a:extLst>
              <a:ext uri="{FF2B5EF4-FFF2-40B4-BE49-F238E27FC236}">
                <a16:creationId xmlns:a16="http://schemas.microsoft.com/office/drawing/2014/main" id="{16988E39-D5B7-56B3-D416-B29CDBBB2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2568599"/>
            <a:ext cx="5868200" cy="5868200"/>
          </a:xfrm>
          <a:prstGeom prst="rect">
            <a:avLst/>
          </a:prstGeom>
          <a:effectLst>
            <a:outerShdw blurRad="1004388" dist="447314" dir="5400000" algn="ctr" rotWithShape="0">
              <a:schemeClr val="bg1">
                <a:lumMod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431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C40468-A80E-44EF-9DEA-6B1A42011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7F585B3-619C-A3EB-A063-7A2750B241CC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3B0CB1A-6836-BEDF-CB93-0CBC00A61F34}"/>
              </a:ext>
            </a:extLst>
          </p:cNvPr>
          <p:cNvSpPr txBox="1"/>
          <p:nvPr/>
        </p:nvSpPr>
        <p:spPr>
          <a:xfrm>
            <a:off x="1028701" y="6269576"/>
            <a:ext cx="4076700" cy="802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150"/>
              </a:lnSpc>
              <a:spcBef>
                <a:spcPct val="0"/>
              </a:spcBef>
            </a:pPr>
            <a:r>
              <a:rPr lang="en-US" sz="2500" b="1" spc="-21" dirty="0">
                <a:solidFill>
                  <a:srgbClr val="000000"/>
                </a:solidFill>
                <a:ea typeface="Proxima Nova"/>
                <a:cs typeface="Proxima Nova"/>
                <a:sym typeface="Proxima Nova"/>
              </a:rPr>
              <a:t>Apple Intelligence Summaries throughout the app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DE79C20-BA79-D2E0-2356-D6FECC12715B}"/>
              </a:ext>
            </a:extLst>
          </p:cNvPr>
          <p:cNvSpPr txBox="1"/>
          <p:nvPr/>
        </p:nvSpPr>
        <p:spPr>
          <a:xfrm>
            <a:off x="1028700" y="5809200"/>
            <a:ext cx="495954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GB" sz="2500" b="1" dirty="0"/>
              <a:t>Liquid Glass for iOS26 users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172C8B9-154C-EB21-85A6-CECB86173368}"/>
              </a:ext>
            </a:extLst>
          </p:cNvPr>
          <p:cNvSpPr txBox="1"/>
          <p:nvPr/>
        </p:nvSpPr>
        <p:spPr>
          <a:xfrm>
            <a:off x="1028700" y="4945601"/>
            <a:ext cx="299710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03</a:t>
            </a:r>
          </a:p>
        </p:txBody>
      </p:sp>
      <p:pic>
        <p:nvPicPr>
          <p:cNvPr id="18" name="Picture 17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38008C92-3B54-FB40-297C-070A95843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pic>
        <p:nvPicPr>
          <p:cNvPr id="6" name="Picture 5" descr="Screens screenshot of a phone&#10;&#10;AI-generated content may be incorrect.">
            <a:extLst>
              <a:ext uri="{FF2B5EF4-FFF2-40B4-BE49-F238E27FC236}">
                <a16:creationId xmlns:a16="http://schemas.microsoft.com/office/drawing/2014/main" id="{A3004EE6-5FF3-6A1F-994C-737A48B3E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1" b="1"/>
          <a:stretch>
            <a:fillRect/>
          </a:stretch>
        </p:blipFill>
        <p:spPr>
          <a:xfrm>
            <a:off x="4408508" y="7672739"/>
            <a:ext cx="6223414" cy="1570199"/>
          </a:xfrm>
          <a:prstGeom prst="rect">
            <a:avLst/>
          </a:prstGeom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DD02823A-37AA-41B6-3F6B-7B720C0A5D59}"/>
              </a:ext>
            </a:extLst>
          </p:cNvPr>
          <p:cNvSpPr txBox="1"/>
          <p:nvPr/>
        </p:nvSpPr>
        <p:spPr>
          <a:xfrm>
            <a:off x="981076" y="2935287"/>
            <a:ext cx="4834506" cy="1544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50"/>
              </a:lnSpc>
              <a:spcBef>
                <a:spcPct val="0"/>
              </a:spcBef>
            </a:pPr>
            <a:r>
              <a:rPr lang="en-US" sz="6500" b="1" u="none" strike="noStrike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Since the Last XP Event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98E34EC5-1EFF-9AD7-12BD-F7593723342B}"/>
              </a:ext>
            </a:extLst>
          </p:cNvPr>
          <p:cNvSpPr txBox="1"/>
          <p:nvPr/>
        </p:nvSpPr>
        <p:spPr>
          <a:xfrm>
            <a:off x="1028700" y="2552700"/>
            <a:ext cx="3630666" cy="3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FF336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Platform Update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6F7BAB-5053-B8D7-7EA4-906E3E5E11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83" y="3788719"/>
            <a:ext cx="3740150" cy="3371850"/>
          </a:xfrm>
          <a:prstGeom prst="rect">
            <a:avLst/>
          </a:prstGeom>
        </p:spPr>
      </p:pic>
      <p:pic>
        <p:nvPicPr>
          <p:cNvPr id="11" name="Beverley Video">
            <a:hlinkClick r:id="" action="ppaction://media"/>
            <a:extLst>
              <a:ext uri="{FF2B5EF4-FFF2-40B4-BE49-F238E27FC236}">
                <a16:creationId xmlns:a16="http://schemas.microsoft.com/office/drawing/2014/main" id="{3978D3ED-78F6-56AC-9959-DFF15EBE0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4562" y="704850"/>
            <a:ext cx="4993481" cy="8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5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C40468-A80E-44EF-9DEA-6B1A42011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7F585B3-619C-A3EB-A063-7A2750B241CC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DE79C20-BA79-D2E0-2356-D6FECC12715B}"/>
              </a:ext>
            </a:extLst>
          </p:cNvPr>
          <p:cNvSpPr txBox="1"/>
          <p:nvPr/>
        </p:nvSpPr>
        <p:spPr>
          <a:xfrm>
            <a:off x="1028700" y="5809200"/>
            <a:ext cx="495954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GB" sz="2500" b="1" dirty="0"/>
              <a:t>XP Community Hub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172C8B9-154C-EB21-85A6-CECB86173368}"/>
              </a:ext>
            </a:extLst>
          </p:cNvPr>
          <p:cNvSpPr txBox="1"/>
          <p:nvPr/>
        </p:nvSpPr>
        <p:spPr>
          <a:xfrm>
            <a:off x="1028700" y="4945601"/>
            <a:ext cx="299710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04</a:t>
            </a:r>
          </a:p>
        </p:txBody>
      </p:sp>
      <p:pic>
        <p:nvPicPr>
          <p:cNvPr id="18" name="Picture 17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38008C92-3B54-FB40-297C-070A9584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DD02823A-37AA-41B6-3F6B-7B720C0A5D59}"/>
              </a:ext>
            </a:extLst>
          </p:cNvPr>
          <p:cNvSpPr txBox="1"/>
          <p:nvPr/>
        </p:nvSpPr>
        <p:spPr>
          <a:xfrm>
            <a:off x="981075" y="2935287"/>
            <a:ext cx="5007167" cy="1544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50"/>
              </a:lnSpc>
              <a:spcBef>
                <a:spcPct val="0"/>
              </a:spcBef>
            </a:pPr>
            <a:r>
              <a:rPr lang="en-US" sz="6500" b="1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Since the Last XP Event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98E34EC5-1EFF-9AD7-12BD-F7593723342B}"/>
              </a:ext>
            </a:extLst>
          </p:cNvPr>
          <p:cNvSpPr txBox="1"/>
          <p:nvPr/>
        </p:nvSpPr>
        <p:spPr>
          <a:xfrm>
            <a:off x="1028700" y="2552700"/>
            <a:ext cx="3630666" cy="3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FF336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Platform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E133C-57DD-19C8-B46D-AF0730313B9B}"/>
              </a:ext>
            </a:extLst>
          </p:cNvPr>
          <p:cNvSpPr txBox="1"/>
          <p:nvPr/>
        </p:nvSpPr>
        <p:spPr>
          <a:xfrm>
            <a:off x="9057965" y="2550159"/>
            <a:ext cx="7786516" cy="12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9"/>
              </a:lnSpc>
            </a:pPr>
            <a:r>
              <a:rPr lang="en-GB" sz="2200" b="1" dirty="0"/>
              <a:t>Support &amp; Help Desk</a:t>
            </a:r>
          </a:p>
          <a:p>
            <a:pPr>
              <a:lnSpc>
                <a:spcPts val="3299"/>
              </a:lnSpc>
            </a:pPr>
            <a:r>
              <a:rPr lang="en-GB" sz="2200" dirty="0"/>
              <a:t>Support documents, FAQs, and integration guides, along with quick how-to videos and update notes. </a:t>
            </a:r>
            <a:endParaRPr lang="en-US" sz="2200" spc="-21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807CFC5-3C70-8A76-D136-970176CA597A}"/>
              </a:ext>
            </a:extLst>
          </p:cNvPr>
          <p:cNvSpPr txBox="1"/>
          <p:nvPr/>
        </p:nvSpPr>
        <p:spPr>
          <a:xfrm>
            <a:off x="7336463" y="2397759"/>
            <a:ext cx="139271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A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F217F03-3C0B-A228-FBAD-F30C32D776BB}"/>
              </a:ext>
            </a:extLst>
          </p:cNvPr>
          <p:cNvSpPr txBox="1"/>
          <p:nvPr/>
        </p:nvSpPr>
        <p:spPr>
          <a:xfrm>
            <a:off x="9057965" y="4513897"/>
            <a:ext cx="7786516" cy="166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9"/>
              </a:lnSpc>
              <a:spcBef>
                <a:spcPct val="0"/>
              </a:spcBef>
            </a:pPr>
            <a:r>
              <a:rPr lang="en-GB" sz="2200" b="1" dirty="0"/>
              <a:t>Community &amp; Learning Sections</a:t>
            </a:r>
          </a:p>
          <a:p>
            <a:pPr>
              <a:lnSpc>
                <a:spcPts val="3299"/>
              </a:lnSpc>
              <a:spcBef>
                <a:spcPct val="0"/>
              </a:spcBef>
            </a:pPr>
            <a:r>
              <a:rPr lang="en-GB" sz="2200" dirty="0"/>
              <a:t>A growing network of industry partners who share our mission to strengthen the UK’s hospitality and holiday park sector. </a:t>
            </a:r>
          </a:p>
          <a:p>
            <a:pPr marL="0" lvl="0" indent="0" algn="l">
              <a:lnSpc>
                <a:spcPts val="3299"/>
              </a:lnSpc>
              <a:spcBef>
                <a:spcPct val="0"/>
              </a:spcBef>
            </a:pPr>
            <a:endParaRPr lang="en-US" sz="2200" spc="-21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2E5B8E2A-1ED7-2F60-580F-25C7F28B5D5B}"/>
              </a:ext>
            </a:extLst>
          </p:cNvPr>
          <p:cNvSpPr txBox="1"/>
          <p:nvPr/>
        </p:nvSpPr>
        <p:spPr>
          <a:xfrm>
            <a:off x="9057965" y="6477636"/>
            <a:ext cx="5496235" cy="1238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299"/>
              </a:lnSpc>
              <a:spcBef>
                <a:spcPct val="0"/>
              </a:spcBef>
            </a:pPr>
            <a:r>
              <a:rPr lang="en-GB" sz="2200" b="1" dirty="0"/>
              <a:t>New MIS Dashboard </a:t>
            </a:r>
          </a:p>
          <a:p>
            <a:pPr lvl="0">
              <a:lnSpc>
                <a:spcPts val="3299"/>
              </a:lnSpc>
              <a:spcBef>
                <a:spcPct val="0"/>
              </a:spcBef>
            </a:pPr>
            <a:r>
              <a:rPr lang="en-GB" sz="2200" dirty="0"/>
              <a:t>Instant access to your own data, engagement, and performance insights — all in one place.</a:t>
            </a:r>
            <a:endParaRPr lang="en-US" sz="2200" spc="-21" dirty="0">
              <a:solidFill>
                <a:srgbClr val="000000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27D43712-FC10-FF07-A37C-CBD1291C5048}"/>
              </a:ext>
            </a:extLst>
          </p:cNvPr>
          <p:cNvSpPr txBox="1"/>
          <p:nvPr/>
        </p:nvSpPr>
        <p:spPr>
          <a:xfrm>
            <a:off x="7336463" y="4371022"/>
            <a:ext cx="139271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B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8FBBEF34-2077-21C6-2935-43179BBEC404}"/>
              </a:ext>
            </a:extLst>
          </p:cNvPr>
          <p:cNvSpPr txBox="1"/>
          <p:nvPr/>
        </p:nvSpPr>
        <p:spPr>
          <a:xfrm>
            <a:off x="7336463" y="6334761"/>
            <a:ext cx="139271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F3A27E-1CBD-E7B4-95A5-B9229951D715}"/>
              </a:ext>
            </a:extLst>
          </p:cNvPr>
          <p:cNvGrpSpPr/>
          <p:nvPr/>
        </p:nvGrpSpPr>
        <p:grpSpPr>
          <a:xfrm>
            <a:off x="14737797" y="6555741"/>
            <a:ext cx="2362200" cy="2362200"/>
            <a:chOff x="2006119" y="6571557"/>
            <a:chExt cx="2362200" cy="236220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91F151B-1655-8A47-3E11-44DB6D49B18E}"/>
                </a:ext>
              </a:extLst>
            </p:cNvPr>
            <p:cNvSpPr/>
            <p:nvPr/>
          </p:nvSpPr>
          <p:spPr>
            <a:xfrm>
              <a:off x="2006119" y="6571557"/>
              <a:ext cx="2362200" cy="2362200"/>
            </a:xfrm>
            <a:prstGeom prst="roundRect">
              <a:avLst/>
            </a:prstGeom>
            <a:solidFill>
              <a:srgbClr val="081527"/>
            </a:solidFill>
            <a:effectLst>
              <a:outerShdw blurRad="1039401" dist="666760" dir="5400000" sx="50122" sy="50122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098" name="Picture 2" descr="Change profile photo">
              <a:extLst>
                <a:ext uri="{FF2B5EF4-FFF2-40B4-BE49-F238E27FC236}">
                  <a16:creationId xmlns:a16="http://schemas.microsoft.com/office/drawing/2014/main" id="{7BB31E57-3399-A02B-9FAC-F5428F6A1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4719" y="6800157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1203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D5ECC2-88C7-D556-9C34-881983F7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8148BCE-2868-DCA4-A85E-6BB47B180BAB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EE14A89-8FE8-F1FA-0831-F1183E1AC938}"/>
              </a:ext>
            </a:extLst>
          </p:cNvPr>
          <p:cNvSpPr txBox="1"/>
          <p:nvPr/>
        </p:nvSpPr>
        <p:spPr>
          <a:xfrm>
            <a:off x="1028700" y="5809200"/>
            <a:ext cx="495954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GB" sz="2500" b="1" dirty="0"/>
              <a:t>MIS Update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23D62EE-4CFF-B4B4-52F6-AD0A70E906C1}"/>
              </a:ext>
            </a:extLst>
          </p:cNvPr>
          <p:cNvSpPr txBox="1"/>
          <p:nvPr/>
        </p:nvSpPr>
        <p:spPr>
          <a:xfrm>
            <a:off x="1028700" y="4945601"/>
            <a:ext cx="299710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FF3366"/>
                </a:solidFill>
                <a:ea typeface="Proxima Nova"/>
                <a:cs typeface="Proxima Nova"/>
                <a:sym typeface="Proxima Nova"/>
              </a:rPr>
              <a:t>05</a:t>
            </a:r>
          </a:p>
        </p:txBody>
      </p:sp>
      <p:pic>
        <p:nvPicPr>
          <p:cNvPr id="18" name="Picture 17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18CA2B85-25B6-C131-5803-9F4BF1F34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ED1FF9A0-DD11-FD33-C3E8-3CA24DE6F2AE}"/>
              </a:ext>
            </a:extLst>
          </p:cNvPr>
          <p:cNvSpPr txBox="1"/>
          <p:nvPr/>
        </p:nvSpPr>
        <p:spPr>
          <a:xfrm>
            <a:off x="981075" y="2935287"/>
            <a:ext cx="5007167" cy="1544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50"/>
              </a:lnSpc>
              <a:spcBef>
                <a:spcPct val="0"/>
              </a:spcBef>
            </a:pPr>
            <a:r>
              <a:rPr lang="en-US" sz="6500" b="1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Since the Last XP Event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AF561A8D-2674-B3F5-EB22-9CA2E4957430}"/>
              </a:ext>
            </a:extLst>
          </p:cNvPr>
          <p:cNvSpPr txBox="1"/>
          <p:nvPr/>
        </p:nvSpPr>
        <p:spPr>
          <a:xfrm>
            <a:off x="1028700" y="2552700"/>
            <a:ext cx="3630666" cy="32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FF336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Platform Update</a:t>
            </a:r>
          </a:p>
        </p:txBody>
      </p:sp>
      <p:pic>
        <p:nvPicPr>
          <p:cNvPr id="3" name="MIS Dashboard.mp4">
            <a:hlinkClick r:id="" action="ppaction://media"/>
            <a:extLst>
              <a:ext uri="{FF2B5EF4-FFF2-40B4-BE49-F238E27FC236}">
                <a16:creationId xmlns:a16="http://schemas.microsoft.com/office/drawing/2014/main" id="{41304D51-444C-349A-A135-750EEE7FD1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8976" r="8560"/>
          <a:stretch>
            <a:fillRect/>
          </a:stretch>
        </p:blipFill>
        <p:spPr>
          <a:xfrm>
            <a:off x="5715000" y="1638300"/>
            <a:ext cx="11183543" cy="70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1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66FBA4-1A1F-13BF-B9D3-F518DBD92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7D39BAF-32AB-AC59-164D-A1C9EE640AC8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DC0D9F1-E473-71D0-973B-7DDBF429A2B6}"/>
              </a:ext>
            </a:extLst>
          </p:cNvPr>
          <p:cNvSpPr txBox="1"/>
          <p:nvPr/>
        </p:nvSpPr>
        <p:spPr>
          <a:xfrm>
            <a:off x="1924062" y="4325937"/>
            <a:ext cx="5640317" cy="1544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50"/>
              </a:lnSpc>
              <a:spcBef>
                <a:spcPct val="0"/>
              </a:spcBef>
            </a:pPr>
            <a:r>
              <a:rPr lang="en-US" sz="6500" b="1" u="none" strike="noStrike" spc="-130" dirty="0">
                <a:solidFill>
                  <a:srgbClr val="000000"/>
                </a:solidFill>
                <a:latin typeface="+mj-lt"/>
                <a:ea typeface="Proxima Nova Bold"/>
                <a:cs typeface="Proxima Nova Bold"/>
                <a:sym typeface="Proxima Nova Bold"/>
              </a:rPr>
              <a:t>Bookings &amp; Revenue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8904B6A-2DCB-529E-B113-66DF3E616D91}"/>
              </a:ext>
            </a:extLst>
          </p:cNvPr>
          <p:cNvSpPr txBox="1"/>
          <p:nvPr/>
        </p:nvSpPr>
        <p:spPr>
          <a:xfrm>
            <a:off x="1990737" y="3814763"/>
            <a:ext cx="26512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Platform Update</a:t>
            </a:r>
          </a:p>
        </p:txBody>
      </p:sp>
      <p:pic>
        <p:nvPicPr>
          <p:cNvPr id="15" name="Picture 14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537881EF-FC3E-8519-8071-8A3EEBFD9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F4D71F3-6140-6DC9-52E9-7CED9D00BDBE}"/>
              </a:ext>
            </a:extLst>
          </p:cNvPr>
          <p:cNvSpPr/>
          <p:nvPr/>
        </p:nvSpPr>
        <p:spPr>
          <a:xfrm>
            <a:off x="6629400" y="1257301"/>
            <a:ext cx="10287000" cy="784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6" descr="Holiday Park Booking Management ...">
            <a:extLst>
              <a:ext uri="{FF2B5EF4-FFF2-40B4-BE49-F238E27FC236}">
                <a16:creationId xmlns:a16="http://schemas.microsoft.com/office/drawing/2014/main" id="{9E86EFC0-0752-719D-345E-1A9F694CC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897" y="2260414"/>
            <a:ext cx="2936988" cy="104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nformation // Prophet Booking System">
            <a:extLst>
              <a:ext uri="{FF2B5EF4-FFF2-40B4-BE49-F238E27FC236}">
                <a16:creationId xmlns:a16="http://schemas.microsoft.com/office/drawing/2014/main" id="{8B447104-233C-D604-7E8E-85A42626D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04" y="4073221"/>
            <a:ext cx="1826596" cy="48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ampManager | Holidaymaker Integration">
            <a:extLst>
              <a:ext uri="{FF2B5EF4-FFF2-40B4-BE49-F238E27FC236}">
                <a16:creationId xmlns:a16="http://schemas.microsoft.com/office/drawing/2014/main" id="{A5A0A1C6-5D8D-185E-CF1F-B331938AF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8" b="36385"/>
          <a:stretch/>
        </p:blipFill>
        <p:spPr bwMode="auto">
          <a:xfrm>
            <a:off x="9518003" y="4001644"/>
            <a:ext cx="2602856" cy="63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03239370-9CB3-43F2-548A-0FE5CEB1B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992" y="2247900"/>
            <a:ext cx="3448219" cy="766270"/>
          </a:xfrm>
          <a:prstGeom prst="rect">
            <a:avLst/>
          </a:prstGeom>
        </p:spPr>
      </p:pic>
      <p:pic>
        <p:nvPicPr>
          <p:cNvPr id="16" name="Picture 15" descr="A blue and black logo&#10;&#10;AI-generated content may be incorrect.">
            <a:extLst>
              <a:ext uri="{FF2B5EF4-FFF2-40B4-BE49-F238E27FC236}">
                <a16:creationId xmlns:a16="http://schemas.microsoft.com/office/drawing/2014/main" id="{24D789C7-B914-32CE-53FE-DFF5C0864D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11"/>
          <a:stretch>
            <a:fillRect/>
          </a:stretch>
        </p:blipFill>
        <p:spPr>
          <a:xfrm>
            <a:off x="7226284" y="2410460"/>
            <a:ext cx="2043022" cy="717941"/>
          </a:xfrm>
          <a:prstGeom prst="rect">
            <a:avLst/>
          </a:prstGeom>
        </p:spPr>
      </p:pic>
      <p:pic>
        <p:nvPicPr>
          <p:cNvPr id="17" name="Picture 16" descr="A blue and black logo&#10;&#10;AI-generated content may be incorrect.">
            <a:extLst>
              <a:ext uri="{FF2B5EF4-FFF2-40B4-BE49-F238E27FC236}">
                <a16:creationId xmlns:a16="http://schemas.microsoft.com/office/drawing/2014/main" id="{6E84F186-5BB3-9432-2F95-97B244A657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7566" y="5233932"/>
            <a:ext cx="1982200" cy="574700"/>
          </a:xfrm>
          <a:prstGeom prst="rect">
            <a:avLst/>
          </a:prstGeom>
        </p:spPr>
      </p:pic>
      <p:pic>
        <p:nvPicPr>
          <p:cNvPr id="18" name="Picture 17" descr="A black and red text&#10;&#10;AI-generated content may be incorrect.">
            <a:extLst>
              <a:ext uri="{FF2B5EF4-FFF2-40B4-BE49-F238E27FC236}">
                <a16:creationId xmlns:a16="http://schemas.microsoft.com/office/drawing/2014/main" id="{BC9B1143-F367-3B5F-3232-86CF027E59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85829" y="6717837"/>
            <a:ext cx="2302999" cy="406863"/>
          </a:xfrm>
          <a:prstGeom prst="rect">
            <a:avLst/>
          </a:prstGeom>
        </p:spPr>
      </p:pic>
      <p:pic>
        <p:nvPicPr>
          <p:cNvPr id="19" name="Picture 18" descr="A black background with blue and white text&#10;&#10;AI-generated content may be incorrect.">
            <a:extLst>
              <a:ext uri="{FF2B5EF4-FFF2-40B4-BE49-F238E27FC236}">
                <a16:creationId xmlns:a16="http://schemas.microsoft.com/office/drawing/2014/main" id="{1DE8ADA4-9FAB-8C4F-986E-232D9E61999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3107" b="34373"/>
          <a:stretch>
            <a:fillRect/>
          </a:stretch>
        </p:blipFill>
        <p:spPr>
          <a:xfrm>
            <a:off x="12612598" y="4001644"/>
            <a:ext cx="3751340" cy="639781"/>
          </a:xfrm>
          <a:prstGeom prst="rect">
            <a:avLst/>
          </a:prstGeom>
        </p:spPr>
      </p:pic>
      <p:pic>
        <p:nvPicPr>
          <p:cNvPr id="20" name="Picture 1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F038740-7B6A-E14A-F40F-6252783A00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7970" y="6560454"/>
            <a:ext cx="2389747" cy="680086"/>
          </a:xfrm>
          <a:prstGeom prst="rect">
            <a:avLst/>
          </a:prstGeom>
        </p:spPr>
      </p:pic>
      <p:pic>
        <p:nvPicPr>
          <p:cNvPr id="21" name="Picture 20" descr="A red circle with black text&#10;&#10;AI-generated content may be incorrect.">
            <a:extLst>
              <a:ext uri="{FF2B5EF4-FFF2-40B4-BE49-F238E27FC236}">
                <a16:creationId xmlns:a16="http://schemas.microsoft.com/office/drawing/2014/main" id="{57F0259A-A3FF-D459-4B9D-E3D7F78B1A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0" y="7487213"/>
            <a:ext cx="1757591" cy="1142434"/>
          </a:xfrm>
          <a:prstGeom prst="rect">
            <a:avLst/>
          </a:prstGeom>
        </p:spPr>
      </p:pic>
      <p:pic>
        <p:nvPicPr>
          <p:cNvPr id="22" name="Picture 21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6D96FC4-49E1-B448-0A75-4803CE8173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61225" y="5280695"/>
            <a:ext cx="2788986" cy="574700"/>
          </a:xfrm>
          <a:prstGeom prst="rect">
            <a:avLst/>
          </a:prstGeom>
        </p:spPr>
      </p:pic>
      <p:pic>
        <p:nvPicPr>
          <p:cNvPr id="23" name="Picture 22" descr="A pink heart and a black background&#10;&#10;AI-generated content may be incorrect.">
            <a:extLst>
              <a:ext uri="{FF2B5EF4-FFF2-40B4-BE49-F238E27FC236}">
                <a16:creationId xmlns:a16="http://schemas.microsoft.com/office/drawing/2014/main" id="{11B74D4C-9D04-E3C1-6EBE-1B727B9CAD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63124" y="6020798"/>
            <a:ext cx="3043302" cy="1301012"/>
          </a:xfrm>
          <a:prstGeom prst="rect">
            <a:avLst/>
          </a:prstGeom>
        </p:spPr>
      </p:pic>
      <p:pic>
        <p:nvPicPr>
          <p:cNvPr id="1026" name="Picture 2" descr="Smart Energy Solutions &amp; Metering System | Metpow">
            <a:extLst>
              <a:ext uri="{FF2B5EF4-FFF2-40B4-BE49-F238E27FC236}">
                <a16:creationId xmlns:a16="http://schemas.microsoft.com/office/drawing/2014/main" id="{78C9E1C1-538C-B248-B95A-DC9A0A43C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3" b="28534"/>
          <a:stretch>
            <a:fillRect/>
          </a:stretch>
        </p:blipFill>
        <p:spPr bwMode="auto">
          <a:xfrm>
            <a:off x="8150672" y="7766700"/>
            <a:ext cx="3424903" cy="6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pebble.">
            <a:extLst>
              <a:ext uri="{FF2B5EF4-FFF2-40B4-BE49-F238E27FC236}">
                <a16:creationId xmlns:a16="http://schemas.microsoft.com/office/drawing/2014/main" id="{E7CD51F9-FCD8-F719-0DCA-D3D26EE5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140" y="5165989"/>
            <a:ext cx="2119424" cy="6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88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D01A0-3685-9A75-CBA9-25E6EB7B3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A2C7062-DE93-4332-1142-F7D41B8F2F90}"/>
              </a:ext>
            </a:extLst>
          </p:cNvPr>
          <p:cNvSpPr/>
          <p:nvPr/>
        </p:nvSpPr>
        <p:spPr>
          <a:xfrm>
            <a:off x="485775" y="485775"/>
            <a:ext cx="17316450" cy="9315450"/>
          </a:xfrm>
          <a:prstGeom prst="rect">
            <a:avLst/>
          </a:prstGeom>
          <a:solidFill>
            <a:srgbClr val="EBEBEB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D865348-878E-B965-DBA6-8914821A1E11}"/>
              </a:ext>
            </a:extLst>
          </p:cNvPr>
          <p:cNvSpPr txBox="1"/>
          <p:nvPr/>
        </p:nvSpPr>
        <p:spPr>
          <a:xfrm>
            <a:off x="1924062" y="4325937"/>
            <a:ext cx="5640317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850"/>
              </a:lnSpc>
              <a:spcBef>
                <a:spcPct val="0"/>
              </a:spcBef>
            </a:pPr>
            <a:r>
              <a:rPr lang="en-US" sz="6500" b="1" spc="-130" dirty="0">
                <a:solidFill>
                  <a:srgbClr val="000000"/>
                </a:solidFill>
                <a:ea typeface="Proxima Nova Bold"/>
                <a:cs typeface="Proxima Nova Bold"/>
                <a:sym typeface="Proxima Nova Bold"/>
              </a:rPr>
              <a:t>Bookings &amp; Revenue</a:t>
            </a:r>
            <a:endParaRPr lang="en-US" sz="6500" b="1" u="none" strike="noStrike" spc="-130" dirty="0">
              <a:solidFill>
                <a:srgbClr val="000000"/>
              </a:solidFill>
              <a:latin typeface="+mj-lt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41845E2-3339-28EC-FC2F-DC7C5839F045}"/>
              </a:ext>
            </a:extLst>
          </p:cNvPr>
          <p:cNvSpPr txBox="1"/>
          <p:nvPr/>
        </p:nvSpPr>
        <p:spPr>
          <a:xfrm>
            <a:off x="1990737" y="3814763"/>
            <a:ext cx="26512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3366"/>
                </a:solidFill>
                <a:ea typeface="Proxima Nova Bold"/>
                <a:cs typeface="Proxima Nova Bold"/>
                <a:sym typeface="Proxima Nova Bold"/>
              </a:rPr>
              <a:t>Platform Update</a:t>
            </a:r>
          </a:p>
        </p:txBody>
      </p:sp>
      <p:pic>
        <p:nvPicPr>
          <p:cNvPr id="15" name="Picture 14" descr="A pink text on a black background&#10;&#10;Description automatically generated">
            <a:extLst>
              <a:ext uri="{FF2B5EF4-FFF2-40B4-BE49-F238E27FC236}">
                <a16:creationId xmlns:a16="http://schemas.microsoft.com/office/drawing/2014/main" id="{BA227EAA-418A-7182-2EC9-8F7AB8095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10526"/>
            <a:ext cx="3143247" cy="10477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DB7F0B7-B75F-8AF1-B799-C34B20ABC230}"/>
              </a:ext>
            </a:extLst>
          </p:cNvPr>
          <p:cNvSpPr txBox="1"/>
          <p:nvPr/>
        </p:nvSpPr>
        <p:spPr>
          <a:xfrm>
            <a:off x="1936503" y="7474262"/>
            <a:ext cx="34736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GB" sz="2000" b="1" dirty="0">
                <a:solidFill>
                  <a:srgbClr val="FF3366"/>
                </a:solidFill>
              </a:rPr>
              <a:t>10x return on platform investment</a:t>
            </a:r>
            <a:br>
              <a:rPr lang="en-GB" sz="2000" dirty="0"/>
            </a:br>
            <a:r>
              <a:rPr lang="en-GB" sz="2000" dirty="0"/>
              <a:t>(entirely new revenue)</a:t>
            </a:r>
          </a:p>
        </p:txBody>
      </p:sp>
      <p:pic>
        <p:nvPicPr>
          <p:cNvPr id="1026" name="Picture 2" descr="Beverley Holidays App - Beverley Holidays">
            <a:extLst>
              <a:ext uri="{FF2B5EF4-FFF2-40B4-BE49-F238E27FC236}">
                <a16:creationId xmlns:a16="http://schemas.microsoft.com/office/drawing/2014/main" id="{8561362C-614C-F82E-D9B6-5076B04A6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24" y="6080274"/>
            <a:ext cx="3225295" cy="136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everley Bookings">
            <a:hlinkClick r:id="" action="ppaction://media"/>
            <a:extLst>
              <a:ext uri="{FF2B5EF4-FFF2-40B4-BE49-F238E27FC236}">
                <a16:creationId xmlns:a16="http://schemas.microsoft.com/office/drawing/2014/main" id="{22CBA611-DB79-545B-B224-6F2A22219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8200" y="485775"/>
            <a:ext cx="5239940" cy="931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0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2844</Words>
  <Application>Microsoft Macintosh PowerPoint</Application>
  <PresentationFormat>Custom</PresentationFormat>
  <Paragraphs>223</Paragraphs>
  <Slides>20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Proxima Nova Bold</vt:lpstr>
      <vt:lpstr>Calibri</vt:lpstr>
      <vt:lpstr>Proxima Nova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Gray Clean Product Launch Mockups Presentation</dc:title>
  <cp:lastModifiedBy>Allana Tigwell</cp:lastModifiedBy>
  <cp:revision>89</cp:revision>
  <cp:lastPrinted>2025-10-21T08:36:31Z</cp:lastPrinted>
  <dcterms:created xsi:type="dcterms:W3CDTF">2006-08-16T00:00:00Z</dcterms:created>
  <dcterms:modified xsi:type="dcterms:W3CDTF">2025-10-22T10:58:40Z</dcterms:modified>
  <dc:identifier>DAG2N-Vec4Y</dc:identifier>
</cp:coreProperties>
</file>