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32"/>
  </p:notesMasterIdLst>
  <p:sldIdLst>
    <p:sldId id="256" r:id="rId4"/>
    <p:sldId id="2057" r:id="rId5"/>
    <p:sldId id="2041" r:id="rId6"/>
    <p:sldId id="276" r:id="rId7"/>
    <p:sldId id="2222" r:id="rId8"/>
    <p:sldId id="2173" r:id="rId9"/>
    <p:sldId id="2174" r:id="rId10"/>
    <p:sldId id="2223" r:id="rId11"/>
    <p:sldId id="2224" r:id="rId12"/>
    <p:sldId id="2215" r:id="rId13"/>
    <p:sldId id="2216" r:id="rId14"/>
    <p:sldId id="2227" r:id="rId15"/>
    <p:sldId id="2231" r:id="rId16"/>
    <p:sldId id="2230" r:id="rId17"/>
    <p:sldId id="2232" r:id="rId18"/>
    <p:sldId id="2212" r:id="rId19"/>
    <p:sldId id="2225" r:id="rId20"/>
    <p:sldId id="2221" r:id="rId21"/>
    <p:sldId id="2185" r:id="rId22"/>
    <p:sldId id="2213" r:id="rId23"/>
    <p:sldId id="2206" r:id="rId24"/>
    <p:sldId id="2176" r:id="rId25"/>
    <p:sldId id="2183" r:id="rId26"/>
    <p:sldId id="2177" r:id="rId27"/>
    <p:sldId id="2178" r:id="rId28"/>
    <p:sldId id="2217" r:id="rId29"/>
    <p:sldId id="2218" r:id="rId30"/>
    <p:sldId id="222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32321-40DC-4582-87DC-1D2BE8A6EA0D}" v="69" dt="2025-10-21T11:26:24.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66949" autoAdjust="0"/>
  </p:normalViewPr>
  <p:slideViewPr>
    <p:cSldViewPr snapToGrid="0">
      <p:cViewPr varScale="1">
        <p:scale>
          <a:sx n="74" d="100"/>
          <a:sy n="74" d="100"/>
        </p:scale>
        <p:origin x="186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C9383-1715-47FF-883F-1539BE34682F}" type="datetimeFigureOut">
              <a:rPr lang="en-GB" smtClean="0"/>
              <a:t>21/10/2025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57609-3407-4D9C-8E8A-7F7E65814B55}" type="slidenum">
              <a:rPr lang="en-GB" smtClean="0"/>
              <a:t>‹#›</a:t>
            </a:fld>
            <a:endParaRPr lang="en-GB"/>
          </a:p>
        </p:txBody>
      </p:sp>
    </p:spTree>
    <p:extLst>
      <p:ext uri="{BB962C8B-B14F-4D97-AF65-F5344CB8AC3E}">
        <p14:creationId xmlns:p14="http://schemas.microsoft.com/office/powerpoint/2010/main" val="350940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finding the time to join us today. Here’s my snapshot on Digital Accessibility</a:t>
            </a:r>
          </a:p>
          <a:p>
            <a:endParaRPr lang="en-GB" dirty="0"/>
          </a:p>
          <a:p>
            <a:r>
              <a:rPr lang="en-GB" dirty="0"/>
              <a:t>About me…</a:t>
            </a:r>
          </a:p>
          <a:p>
            <a:r>
              <a:rPr lang="en-GB" dirty="0"/>
              <a:t>30 years in Disability confidence and neuro-inclusion</a:t>
            </a:r>
          </a:p>
          <a:p>
            <a:r>
              <a:rPr lang="en-GB" dirty="0"/>
              <a:t>Inclusion and Accessibility consultant</a:t>
            </a:r>
          </a:p>
          <a:p>
            <a:r>
              <a:rPr lang="en-GB" dirty="0"/>
              <a:t>Founder of sendme2work – we help business create disability confident and neuro-inclusive workspaces through employer training, coaching development, accessibility audits and consultancy, </a:t>
            </a:r>
          </a:p>
          <a:p>
            <a:r>
              <a:rPr lang="en-GB" dirty="0"/>
              <a:t>Project Manager for SI’s with Dorset Council – In year 4 of the Internships Work - DfE funded project</a:t>
            </a:r>
          </a:p>
          <a:p>
            <a:endParaRPr lang="en-GB" dirty="0"/>
          </a:p>
        </p:txBody>
      </p:sp>
      <p:sp>
        <p:nvSpPr>
          <p:cNvPr id="4" name="Slide Number Placeholder 3"/>
          <p:cNvSpPr>
            <a:spLocks noGrp="1"/>
          </p:cNvSpPr>
          <p:nvPr>
            <p:ph type="sldNum" sz="quarter" idx="5"/>
          </p:nvPr>
        </p:nvSpPr>
        <p:spPr/>
        <p:txBody>
          <a:bodyPr/>
          <a:lstStyle/>
          <a:p>
            <a:fld id="{81657609-3407-4D9C-8E8A-7F7E65814B55}" type="slidenum">
              <a:rPr lang="en-GB" smtClean="0"/>
              <a:t>1</a:t>
            </a:fld>
            <a:endParaRPr lang="en-GB"/>
          </a:p>
        </p:txBody>
      </p:sp>
    </p:spTree>
    <p:extLst>
      <p:ext uri="{BB962C8B-B14F-4D97-AF65-F5344CB8AC3E}">
        <p14:creationId xmlns:p14="http://schemas.microsoft.com/office/powerpoint/2010/main" val="3858835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a:t>Get in touch to find out about free accessibility tools or full audits.</a:t>
            </a:r>
          </a:p>
          <a:p>
            <a:pPr marL="457200" indent="-457200">
              <a:buFont typeface="Arial" panose="020B0604020202020204" pitchFamily="34" charset="0"/>
              <a:buChar char="•"/>
            </a:pPr>
            <a:r>
              <a:rPr lang="en-GB" sz="1200" dirty="0"/>
              <a:t>If you need PDF remediation and/or marketing design.</a:t>
            </a:r>
          </a:p>
          <a:p>
            <a:pPr marL="457200" indent="-457200">
              <a:buFont typeface="Arial" panose="020B0604020202020204" pitchFamily="34" charset="0"/>
              <a:buChar char="•"/>
            </a:pPr>
            <a:endParaRPr lang="en-GB" sz="1200" dirty="0"/>
          </a:p>
          <a:p>
            <a:pPr marL="457200" indent="-457200">
              <a:buFont typeface="Arial" panose="020B0604020202020204" pitchFamily="34" charset="0"/>
              <a:buChar char="•"/>
            </a:pPr>
            <a:r>
              <a:rPr lang="en-GB" sz="1200" dirty="0"/>
              <a:t>Currently testing 2 </a:t>
            </a:r>
            <a:r>
              <a:rPr lang="en-GB" sz="1200" dirty="0" err="1"/>
              <a:t>AccessBot</a:t>
            </a:r>
            <a:r>
              <a:rPr lang="en-GB" sz="1200" dirty="0"/>
              <a:t> GPT’s…for website and document audits.</a:t>
            </a:r>
          </a:p>
          <a:p>
            <a:endParaRPr lang="en-GB" dirty="0"/>
          </a:p>
        </p:txBody>
      </p:sp>
      <p:sp>
        <p:nvSpPr>
          <p:cNvPr id="4" name="Slide Number Placeholder 3"/>
          <p:cNvSpPr>
            <a:spLocks noGrp="1"/>
          </p:cNvSpPr>
          <p:nvPr>
            <p:ph type="sldNum" sz="quarter" idx="5"/>
          </p:nvPr>
        </p:nvSpPr>
        <p:spPr/>
        <p:txBody>
          <a:bodyPr/>
          <a:lstStyle/>
          <a:p>
            <a:fld id="{A74F905A-F985-4BCD-AC20-C9FF28068F03}" type="slidenum">
              <a:rPr lang="en-GB" smtClean="0"/>
              <a:t>11</a:t>
            </a:fld>
            <a:endParaRPr lang="en-GB"/>
          </a:p>
        </p:txBody>
      </p:sp>
    </p:spTree>
    <p:extLst>
      <p:ext uri="{BB962C8B-B14F-4D97-AF65-F5344CB8AC3E}">
        <p14:creationId xmlns:p14="http://schemas.microsoft.com/office/powerpoint/2010/main" val="182838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check your own website…</a:t>
            </a:r>
          </a:p>
        </p:txBody>
      </p:sp>
      <p:sp>
        <p:nvSpPr>
          <p:cNvPr id="4" name="Slide Number Placeholder 3"/>
          <p:cNvSpPr>
            <a:spLocks noGrp="1"/>
          </p:cNvSpPr>
          <p:nvPr>
            <p:ph type="sldNum" sz="quarter" idx="5"/>
          </p:nvPr>
        </p:nvSpPr>
        <p:spPr/>
        <p:txBody>
          <a:bodyPr/>
          <a:lstStyle/>
          <a:p>
            <a:fld id="{81657609-3407-4D9C-8E8A-7F7E65814B55}" type="slidenum">
              <a:rPr lang="en-GB" smtClean="0"/>
              <a:t>15</a:t>
            </a:fld>
            <a:endParaRPr lang="en-GB"/>
          </a:p>
        </p:txBody>
      </p:sp>
    </p:spTree>
    <p:extLst>
      <p:ext uri="{BB962C8B-B14F-4D97-AF65-F5344CB8AC3E}">
        <p14:creationId xmlns:p14="http://schemas.microsoft.com/office/powerpoint/2010/main" val="268498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28</a:t>
            </a:r>
            <a:r>
              <a:rPr lang="en-GB" baseline="30000" dirty="0"/>
              <a:t>th</a:t>
            </a:r>
            <a:r>
              <a:rPr lang="en-GB" dirty="0"/>
              <a:t> June this year</a:t>
            </a:r>
          </a:p>
          <a:p>
            <a:pPr marL="171450" indent="-171450">
              <a:buFontTx/>
              <a:buChar char="-"/>
            </a:pPr>
            <a:r>
              <a:rPr lang="en-GB" dirty="0"/>
              <a:t>Especially important for websites and content – how much of businesses content is fully compliant</a:t>
            </a:r>
          </a:p>
          <a:p>
            <a:pPr marL="171450" indent="-171450">
              <a:buFontTx/>
              <a:buChar char="-"/>
            </a:pPr>
            <a:r>
              <a:rPr lang="en-GB" dirty="0" err="1"/>
              <a:t>Wordpress</a:t>
            </a:r>
            <a:r>
              <a:rPr lang="en-GB" dirty="0"/>
              <a:t> themes, mobile friendly, accessibility widgets</a:t>
            </a:r>
          </a:p>
          <a:p>
            <a:pPr marL="171450" indent="-171450">
              <a:buFontTx/>
              <a:buChar char="-"/>
            </a:pPr>
            <a:r>
              <a:rPr lang="en-GB" dirty="0"/>
              <a:t>WCAG – Website Compliance Accessibility Guidelines</a:t>
            </a:r>
          </a:p>
        </p:txBody>
      </p:sp>
      <p:sp>
        <p:nvSpPr>
          <p:cNvPr id="4" name="Slide Number Placeholder 3"/>
          <p:cNvSpPr>
            <a:spLocks noGrp="1"/>
          </p:cNvSpPr>
          <p:nvPr>
            <p:ph type="sldNum" sz="quarter" idx="5"/>
          </p:nvPr>
        </p:nvSpPr>
        <p:spPr/>
        <p:txBody>
          <a:bodyPr/>
          <a:lstStyle/>
          <a:p>
            <a:fld id="{A74F905A-F985-4BCD-AC20-C9FF28068F03}" type="slidenum">
              <a:rPr lang="en-GB" smtClean="0"/>
              <a:t>16</a:t>
            </a:fld>
            <a:endParaRPr lang="en-GB"/>
          </a:p>
        </p:txBody>
      </p:sp>
    </p:spTree>
    <p:extLst>
      <p:ext uri="{BB962C8B-B14F-4D97-AF65-F5344CB8AC3E}">
        <p14:creationId xmlns:p14="http://schemas.microsoft.com/office/powerpoint/2010/main" val="394704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Alt Text is added to all images and its meaningful</a:t>
            </a:r>
          </a:p>
          <a:p>
            <a:endParaRPr lang="en-GB" dirty="0"/>
          </a:p>
          <a:p>
            <a:r>
              <a:rPr lang="en-GB" dirty="0"/>
              <a:t>Use Heading styles in documents or webpages &amp; blog posts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 captions to all videos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Ensure Inclusive Design (Create a Word Doc or build PowerPoint slides or plan marketing and content creation with accessibility at the forefront)</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1657609-3407-4D9C-8E8A-7F7E65814B55}" type="slidenum">
              <a:rPr lang="en-GB" smtClean="0"/>
              <a:t>18</a:t>
            </a:fld>
            <a:endParaRPr lang="en-GB"/>
          </a:p>
        </p:txBody>
      </p:sp>
    </p:spTree>
    <p:extLst>
      <p:ext uri="{BB962C8B-B14F-4D97-AF65-F5344CB8AC3E}">
        <p14:creationId xmlns:p14="http://schemas.microsoft.com/office/powerpoint/2010/main" val="3197102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This is taken from our Inclusive Social Media training…</a:t>
            </a:r>
          </a:p>
        </p:txBody>
      </p:sp>
      <p:sp>
        <p:nvSpPr>
          <p:cNvPr id="4" name="Slide Number Placeholder 3"/>
          <p:cNvSpPr>
            <a:spLocks noGrp="1"/>
          </p:cNvSpPr>
          <p:nvPr>
            <p:ph type="sldNum" sz="quarter" idx="5"/>
          </p:nvPr>
        </p:nvSpPr>
        <p:spPr/>
        <p:txBody>
          <a:bodyPr/>
          <a:lstStyle/>
          <a:p>
            <a:fld id="{A74F905A-F985-4BCD-AC20-C9FF28068F03}" type="slidenum">
              <a:rPr lang="en-GB" smtClean="0"/>
              <a:t>19</a:t>
            </a:fld>
            <a:endParaRPr lang="en-GB"/>
          </a:p>
        </p:txBody>
      </p:sp>
    </p:spTree>
    <p:extLst>
      <p:ext uri="{BB962C8B-B14F-4D97-AF65-F5344CB8AC3E}">
        <p14:creationId xmlns:p14="http://schemas.microsoft.com/office/powerpoint/2010/main" val="142219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E64F7-DC21-9A6A-1E30-0699BC6BD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ABF2B-31BD-F8C4-049E-051792F10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BFD001-69EB-2316-A810-E114E6B49816}"/>
              </a:ext>
            </a:extLst>
          </p:cNvPr>
          <p:cNvSpPr>
            <a:spLocks noGrp="1"/>
          </p:cNvSpPr>
          <p:nvPr>
            <p:ph type="body" idx="1"/>
          </p:nvPr>
        </p:nvSpPr>
        <p:spPr/>
        <p:txBody>
          <a:bodyPr/>
          <a:lstStyle/>
          <a:p>
            <a:r>
              <a:rPr lang="en-GB" sz="1000" dirty="0"/>
              <a:t>A series of 5 online Disability in the Workspace training starting today…also available for your business &amp;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Poppins" panose="00000500000000000000" pitchFamily="2" charset="0"/>
              <a:cs typeface="Poppins" panose="00000500000000000000" pitchFamily="2" charset="0"/>
            </a:endParaRPr>
          </a:p>
          <a:p>
            <a:r>
              <a:rPr lang="en-GB" sz="1000" dirty="0"/>
              <a:t>Digital accessibility – website access &amp; compliance</a:t>
            </a:r>
          </a:p>
          <a:p>
            <a:r>
              <a:rPr lang="en-GB" sz="1000" dirty="0"/>
              <a:t>Accessibility features built within apps (dictate, read aloud, editor, alt text, CC’s, turn –on accessibility features, larger cursor, changed the colour – just easier to see/find)</a:t>
            </a:r>
          </a:p>
          <a:p>
            <a:r>
              <a:rPr lang="en-GB" sz="1000" dirty="0"/>
              <a:t>Teams – transcript, sign language.</a:t>
            </a:r>
          </a:p>
          <a:p>
            <a:r>
              <a:rPr lang="en-GB" sz="1000" dirty="0"/>
              <a:t>When using social media, limited use of emoji’s, ensuring all pictures have alt text, all videos have Closed Captions. When converting word docs to PDF’s files, again ensuring accessibility features are turned on &amp; used.</a:t>
            </a:r>
          </a:p>
          <a:p>
            <a:endParaRPr lang="en-GB" sz="10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F7F7F7"/>
                </a:solidFill>
                <a:effectLst/>
                <a:uLnTx/>
                <a:uFillTx/>
                <a:latin typeface="Poppins"/>
                <a:ea typeface="+mn-ea"/>
                <a:cs typeface="+mn-cs"/>
              </a:rPr>
              <a:t>Microsoft 365 Accessibility within Everyday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7F7F7"/>
              </a:solidFill>
              <a:effectLst/>
              <a:uLnTx/>
              <a:uFillTx/>
              <a:latin typeface="Poppi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F7F7F7"/>
                </a:solidFill>
                <a:effectLst/>
                <a:uLnTx/>
                <a:uFillTx/>
                <a:latin typeface="Poppins"/>
                <a:ea typeface="+mn-ea"/>
                <a:cs typeface="+mn-cs"/>
              </a:rPr>
              <a:t>Accessibility within Word, Outlook and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7F7F7"/>
              </a:solidFill>
              <a:effectLst/>
              <a:uLnTx/>
              <a:uFillTx/>
              <a:latin typeface="Poppi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F7F7F7"/>
                </a:solidFill>
                <a:effectLst/>
                <a:uLnTx/>
                <a:uFillTx/>
                <a:latin typeface="Poppins"/>
                <a:ea typeface="+mn-ea"/>
                <a:cs typeface="+mn-cs"/>
              </a:rPr>
              <a:t>Accessible communications &amp; social media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1200" cap="none" spc="0" normalizeH="0" baseline="0" noProof="0" dirty="0">
              <a:ln>
                <a:noFill/>
              </a:ln>
              <a:solidFill>
                <a:srgbClr val="F7F7F7"/>
              </a:solidFill>
              <a:effectLst/>
              <a:uLnTx/>
              <a:uFillTx/>
              <a:latin typeface="Poppi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F7F7F7"/>
                </a:solidFill>
                <a:effectLst/>
                <a:uLnTx/>
                <a:uFillTx/>
                <a:latin typeface="Poppins"/>
                <a:ea typeface="+mn-ea"/>
                <a:cs typeface="+mn-cs"/>
              </a:rPr>
              <a:t>Accessibility within OneNote, Excel and PowerPoint</a:t>
            </a:r>
          </a:p>
          <a:p>
            <a:endParaRPr lang="en-GB" sz="1000" dirty="0"/>
          </a:p>
          <a:p>
            <a:r>
              <a:rPr lang="en-GB" sz="1000" dirty="0"/>
              <a:t>Whilst these sessions have been designed for employers – trialling some workshops for Young Adults who are Neurodiverse to better support them as they transition into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Also, developing the equivalent content for Google Accessibility features, maybe one day Apple too…</a:t>
            </a:r>
          </a:p>
          <a:p>
            <a:endParaRPr lang="en-GB" sz="1000" dirty="0"/>
          </a:p>
          <a:p>
            <a:r>
              <a:rPr lang="en-GB" sz="1000" dirty="0"/>
              <a:t>We have monthly lunch &amp; Learns &amp; quarterly Network Support Workshops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Poppins" panose="00000500000000000000" pitchFamily="2" charset="0"/>
              <a:cs typeface="Poppins" panose="00000500000000000000" pitchFamily="2" charset="0"/>
            </a:endParaRPr>
          </a:p>
          <a:p>
            <a:endParaRPr lang="en-GB" dirty="0"/>
          </a:p>
        </p:txBody>
      </p:sp>
      <p:sp>
        <p:nvSpPr>
          <p:cNvPr id="4" name="Slide Number Placeholder 3">
            <a:extLst>
              <a:ext uri="{FF2B5EF4-FFF2-40B4-BE49-F238E27FC236}">
                <a16:creationId xmlns:a16="http://schemas.microsoft.com/office/drawing/2014/main" id="{B4E6E861-EF21-E470-D98C-D8A4048B61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F905A-F985-4BCD-AC20-C9FF28068F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775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ADA9A-3012-A120-98C0-5649C5DB9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3EBA7-8EDA-9FF4-14C5-08C7AB4D3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7E375-6D82-C90E-3623-06D6CCC527A9}"/>
              </a:ext>
            </a:extLst>
          </p:cNvPr>
          <p:cNvSpPr>
            <a:spLocks noGrp="1"/>
          </p:cNvSpPr>
          <p:nvPr>
            <p:ph type="body" idx="1"/>
          </p:nvPr>
        </p:nvSpPr>
        <p:spPr/>
        <p:txBody>
          <a:bodyPr/>
          <a:lstStyle/>
          <a:p>
            <a:pPr algn="l" fontAlgn="ctr">
              <a:lnSpc>
                <a:spcPct val="100000"/>
              </a:lnSpc>
              <a:spcAft>
                <a:spcPts val="750"/>
              </a:spcAft>
            </a:pPr>
            <a:r>
              <a:rPr lang="en-GB" sz="1200" b="1" i="0" kern="1200" dirty="0">
                <a:solidFill>
                  <a:schemeClr val="tx1"/>
                </a:solidFill>
                <a:effectLst/>
                <a:latin typeface="+mn-lt"/>
                <a:ea typeface="+mn-ea"/>
                <a:cs typeface="+mn-cs"/>
              </a:rPr>
              <a:t>The Purple Pound </a:t>
            </a:r>
            <a:r>
              <a:rPr lang="en-GB" sz="1200" b="0" i="0" kern="1200" dirty="0">
                <a:solidFill>
                  <a:schemeClr val="tx1"/>
                </a:solidFill>
                <a:effectLst/>
                <a:latin typeface="+mn-lt"/>
                <a:ea typeface="+mn-ea"/>
                <a:cs typeface="+mn-cs"/>
              </a:rPr>
              <a:t>is the term for the combined spending power of disabled people and their households in the UK, which is estimated to be worth approximately </a:t>
            </a:r>
            <a:r>
              <a:rPr lang="en-GB" sz="1200" b="1" i="0" kern="1200" dirty="0">
                <a:solidFill>
                  <a:schemeClr val="tx1"/>
                </a:solidFill>
                <a:effectLst/>
                <a:latin typeface="+mn-lt"/>
                <a:ea typeface="+mn-ea"/>
                <a:cs typeface="+mn-cs"/>
              </a:rPr>
              <a:t>£274 billion </a:t>
            </a:r>
            <a:r>
              <a:rPr lang="en-GB" sz="1200" b="0" i="0" kern="1200" dirty="0">
                <a:solidFill>
                  <a:schemeClr val="tx1"/>
                </a:solidFill>
                <a:effectLst/>
                <a:latin typeface="+mn-lt"/>
                <a:ea typeface="+mn-ea"/>
                <a:cs typeface="+mn-cs"/>
              </a:rPr>
              <a:t>per year: </a:t>
            </a:r>
          </a:p>
          <a:p>
            <a:pPr algn="l">
              <a:lnSpc>
                <a:spcPct val="100000"/>
              </a:lnSpc>
              <a:spcBef>
                <a:spcPts val="750"/>
              </a:spcBef>
              <a:spcAft>
                <a:spcPts val="600"/>
              </a:spcAft>
            </a:pPr>
            <a:r>
              <a:rPr lang="en-GB" sz="1200" b="1" i="0" kern="1200" dirty="0">
                <a:solidFill>
                  <a:schemeClr val="tx1"/>
                </a:solidFill>
                <a:effectLst/>
                <a:latin typeface="+mn-lt"/>
                <a:ea typeface="+mn-ea"/>
                <a:cs typeface="+mn-cs"/>
              </a:rPr>
              <a:t>Number of disabled people</a:t>
            </a:r>
            <a:endParaRPr lang="en-GB" sz="1200" b="0" i="0" kern="1200" dirty="0">
              <a:solidFill>
                <a:schemeClr val="tx1"/>
              </a:solidFill>
              <a:effectLst/>
              <a:latin typeface="+mn-lt"/>
              <a:ea typeface="+mn-ea"/>
              <a:cs typeface="+mn-cs"/>
            </a:endParaRPr>
          </a:p>
          <a:p>
            <a:pPr algn="l" fontAlgn="ctr">
              <a:lnSpc>
                <a:spcPct val="100000"/>
              </a:lnSpc>
              <a:spcBef>
                <a:spcPts val="750"/>
              </a:spcBef>
              <a:spcAft>
                <a:spcPts val="600"/>
              </a:spcAft>
            </a:pPr>
            <a:r>
              <a:rPr lang="en-GB" sz="1200" b="0" i="0" kern="1200" dirty="0">
                <a:solidFill>
                  <a:schemeClr val="tx1"/>
                </a:solidFill>
                <a:effectLst/>
                <a:latin typeface="+mn-lt"/>
                <a:ea typeface="+mn-ea"/>
                <a:cs typeface="+mn-cs"/>
              </a:rPr>
              <a:t>There are an estimated </a:t>
            </a:r>
            <a:r>
              <a:rPr lang="en-GB" sz="1200" b="1" i="0" kern="1200" dirty="0">
                <a:solidFill>
                  <a:schemeClr val="tx1"/>
                </a:solidFill>
                <a:effectLst/>
                <a:latin typeface="+mn-lt"/>
                <a:ea typeface="+mn-ea"/>
                <a:cs typeface="+mn-cs"/>
              </a:rPr>
              <a:t>16 million </a:t>
            </a:r>
            <a:r>
              <a:rPr lang="en-GB" sz="1200" b="0" i="0" kern="1200" dirty="0">
                <a:solidFill>
                  <a:schemeClr val="tx1"/>
                </a:solidFill>
                <a:effectLst/>
                <a:latin typeface="+mn-lt"/>
                <a:ea typeface="+mn-ea"/>
                <a:cs typeface="+mn-cs"/>
              </a:rPr>
              <a:t>disabled people in the UK, which is 1 in 4 of the population. </a:t>
            </a:r>
          </a:p>
          <a:p>
            <a:pPr algn="l">
              <a:lnSpc>
                <a:spcPct val="100000"/>
              </a:lnSpc>
              <a:spcBef>
                <a:spcPts val="750"/>
              </a:spcBef>
              <a:spcAft>
                <a:spcPts val="600"/>
              </a:spcAft>
            </a:pPr>
            <a:r>
              <a:rPr lang="en-GB" sz="1200" b="1" i="0" kern="1200" dirty="0">
                <a:solidFill>
                  <a:schemeClr val="tx1"/>
                </a:solidFill>
                <a:effectLst/>
                <a:latin typeface="+mn-lt"/>
                <a:ea typeface="+mn-ea"/>
                <a:cs typeface="+mn-cs"/>
              </a:rPr>
              <a:t>Business losses</a:t>
            </a:r>
            <a:endParaRPr lang="en-GB" sz="1200" b="0" i="0" kern="1200" dirty="0">
              <a:solidFill>
                <a:schemeClr val="tx1"/>
              </a:solidFill>
              <a:effectLst/>
              <a:latin typeface="+mn-lt"/>
              <a:ea typeface="+mn-ea"/>
              <a:cs typeface="+mn-cs"/>
            </a:endParaRPr>
          </a:p>
          <a:p>
            <a:pPr algn="l">
              <a:lnSpc>
                <a:spcPct val="100000"/>
              </a:lnSpc>
              <a:spcBef>
                <a:spcPts val="750"/>
              </a:spcBef>
              <a:spcAft>
                <a:spcPts val="600"/>
              </a:spcAft>
            </a:pPr>
            <a:r>
              <a:rPr lang="en-GB" sz="1200" b="0" i="0" kern="1200" dirty="0">
                <a:solidFill>
                  <a:schemeClr val="tx1"/>
                </a:solidFill>
                <a:effectLst/>
                <a:latin typeface="+mn-lt"/>
                <a:ea typeface="+mn-ea"/>
                <a:cs typeface="+mn-cs"/>
              </a:rPr>
              <a:t>Businesses lose approximately </a:t>
            </a:r>
            <a:r>
              <a:rPr lang="en-GB" sz="1200" b="1" i="0" kern="1200" dirty="0">
                <a:solidFill>
                  <a:schemeClr val="tx1"/>
                </a:solidFill>
                <a:effectLst/>
                <a:latin typeface="+mn-lt"/>
                <a:ea typeface="+mn-ea"/>
                <a:cs typeface="+mn-cs"/>
              </a:rPr>
              <a:t>£2 billion </a:t>
            </a:r>
            <a:r>
              <a:rPr lang="en-GB" sz="1200" b="0" i="0" kern="1200" dirty="0">
                <a:solidFill>
                  <a:schemeClr val="tx1"/>
                </a:solidFill>
                <a:effectLst/>
                <a:latin typeface="+mn-lt"/>
                <a:ea typeface="+mn-ea"/>
                <a:cs typeface="+mn-cs"/>
              </a:rPr>
              <a:t>a month by ignoring the needs of disabled people.</a:t>
            </a:r>
          </a:p>
          <a:p>
            <a:pPr>
              <a:lnSpc>
                <a:spcPct val="100000"/>
              </a:lnSpc>
              <a:spcBef>
                <a:spcPts val="750"/>
              </a:spcBef>
              <a:spcAft>
                <a:spcPts val="600"/>
              </a:spcAft>
            </a:pPr>
            <a:r>
              <a:rPr lang="en-US" altLang="en-US" sz="1200" b="1" kern="1200" dirty="0">
                <a:solidFill>
                  <a:schemeClr val="tx1"/>
                </a:solidFill>
                <a:latin typeface="+mn-lt"/>
                <a:ea typeface="+mn-ea"/>
                <a:cs typeface="+mn-cs"/>
              </a:rPr>
              <a:t>70%</a:t>
            </a:r>
            <a:r>
              <a:rPr lang="en-US" altLang="en-US" sz="1200" kern="1200" dirty="0">
                <a:solidFill>
                  <a:schemeClr val="tx1"/>
                </a:solidFill>
                <a:latin typeface="+mn-lt"/>
                <a:ea typeface="+mn-ea"/>
                <a:cs typeface="+mn-cs"/>
              </a:rPr>
              <a:t> of disabled consumers will </a:t>
            </a:r>
            <a:r>
              <a:rPr lang="en-US" altLang="en-US" sz="1200" b="1" kern="1200" dirty="0">
                <a:solidFill>
                  <a:schemeClr val="tx1"/>
                </a:solidFill>
                <a:latin typeface="+mn-lt"/>
                <a:ea typeface="+mn-ea"/>
                <a:cs typeface="+mn-cs"/>
              </a:rPr>
              <a:t>click away </a:t>
            </a:r>
            <a:r>
              <a:rPr lang="en-US" altLang="en-US" sz="1200" kern="1200" dirty="0">
                <a:solidFill>
                  <a:schemeClr val="tx1"/>
                </a:solidFill>
                <a:latin typeface="+mn-lt"/>
                <a:ea typeface="+mn-ea"/>
                <a:cs typeface="+mn-cs"/>
              </a:rPr>
              <a:t>from inaccessible websites.</a:t>
            </a:r>
          </a:p>
          <a:p>
            <a:pPr>
              <a:lnSpc>
                <a:spcPct val="100000"/>
              </a:lnSpc>
              <a:spcBef>
                <a:spcPts val="750"/>
              </a:spcBef>
              <a:spcAft>
                <a:spcPts val="600"/>
              </a:spcAft>
            </a:pPr>
            <a:endParaRPr lang="en-US" sz="1200" b="0" i="0" kern="1200" dirty="0">
              <a:solidFill>
                <a:schemeClr val="tx1"/>
              </a:solidFill>
              <a:effectLst/>
              <a:latin typeface="+mn-lt"/>
              <a:ea typeface="+mn-ea"/>
              <a:cs typeface="+mn-cs"/>
            </a:endParaRPr>
          </a:p>
          <a:p>
            <a:r>
              <a:rPr lang="en-GB" sz="1400" dirty="0"/>
              <a:t>Why is this important? If you are putting out content on a public &amp; open platform, if your content is inaccessible, then you’re putting off future customers…</a:t>
            </a:r>
          </a:p>
          <a:p>
            <a:endParaRPr lang="en-GB" sz="1400" dirty="0"/>
          </a:p>
          <a:p>
            <a:r>
              <a:rPr lang="en-GB" sz="1400" dirty="0"/>
              <a:t>Will the UK follow the US and EU in having an Accessibility Act?</a:t>
            </a:r>
          </a:p>
          <a:p>
            <a:r>
              <a:rPr lang="en-GB" sz="1400" dirty="0"/>
              <a:t>Are you looking to increase revenue and customer base?</a:t>
            </a:r>
          </a:p>
          <a:p>
            <a:r>
              <a:rPr lang="en-GB" sz="1400" dirty="0"/>
              <a:t>Will you look to sell your company in 10/15 years time?</a:t>
            </a:r>
          </a:p>
          <a:p>
            <a:pPr>
              <a:lnSpc>
                <a:spcPct val="100000"/>
              </a:lnSpc>
              <a:spcBef>
                <a:spcPts val="750"/>
              </a:spcBef>
              <a:spcAft>
                <a:spcPts val="600"/>
              </a:spcAft>
            </a:pPr>
            <a:endParaRPr lang="en-GB" sz="14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B11CB14-103F-E7C1-61FF-BABF2C52B14F}"/>
              </a:ext>
            </a:extLst>
          </p:cNvPr>
          <p:cNvSpPr>
            <a:spLocks noGrp="1"/>
          </p:cNvSpPr>
          <p:nvPr>
            <p:ph type="sldNum" sz="quarter" idx="5"/>
          </p:nvPr>
        </p:nvSpPr>
        <p:spPr/>
        <p:txBody>
          <a:bodyPr/>
          <a:lstStyle/>
          <a:p>
            <a:fld id="{A74F905A-F985-4BCD-AC20-C9FF28068F03}" type="slidenum">
              <a:rPr lang="en-GB" smtClean="0"/>
              <a:t>21</a:t>
            </a:fld>
            <a:endParaRPr lang="en-GB"/>
          </a:p>
        </p:txBody>
      </p:sp>
    </p:spTree>
    <p:extLst>
      <p:ext uri="{BB962C8B-B14F-4D97-AF65-F5344CB8AC3E}">
        <p14:creationId xmlns:p14="http://schemas.microsoft.com/office/powerpoint/2010/main" val="297104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me know if you would like to receive a free copy of the Employer </a:t>
            </a:r>
            <a:r>
              <a:rPr lang="en-GB"/>
              <a:t>toolkit.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57609-3407-4D9C-8E8A-7F7E65814B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0408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04FD2-FC58-B5B6-A918-A5A7E3108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44308-3F76-C6F9-032E-9DE11FAA7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A419B-D353-BF76-9C0A-2038FE1EEB54}"/>
              </a:ext>
            </a:extLst>
          </p:cNvPr>
          <p:cNvSpPr>
            <a:spLocks noGrp="1"/>
          </p:cNvSpPr>
          <p:nvPr>
            <p:ph type="body" idx="1"/>
          </p:nvPr>
        </p:nvSpPr>
        <p:spPr/>
        <p:txBody>
          <a:bodyPr/>
          <a:lstStyle/>
          <a:p>
            <a:r>
              <a:rPr lang="en-GB" dirty="0"/>
              <a:t>Let me know if you would like to receive a free copy of the Employer </a:t>
            </a:r>
            <a:r>
              <a:rPr lang="en-GB"/>
              <a:t>toolkit.</a:t>
            </a:r>
            <a:endParaRPr lang="en-GB" dirty="0"/>
          </a:p>
        </p:txBody>
      </p:sp>
      <p:sp>
        <p:nvSpPr>
          <p:cNvPr id="4" name="Slide Number Placeholder 3">
            <a:extLst>
              <a:ext uri="{FF2B5EF4-FFF2-40B4-BE49-F238E27FC236}">
                <a16:creationId xmlns:a16="http://schemas.microsoft.com/office/drawing/2014/main" id="{5E3008E3-FCA2-322B-6ED3-5B1BC24A6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57609-3407-4D9C-8E8A-7F7E65814B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515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 me know if you would like to receive a free copy of the Infographic</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57609-3407-4D9C-8E8A-7F7E65814B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545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2:00</a:t>
            </a:r>
          </a:p>
          <a:p>
            <a:r>
              <a:rPr lang="en-GB" dirty="0"/>
              <a:t>Thank you for finding the time to join us today.</a:t>
            </a:r>
          </a:p>
          <a:p>
            <a:r>
              <a:rPr lang="en-GB" dirty="0"/>
              <a:t>A little about me…I have had over 30 years in SEND (working in special schools, foundation learning depts. within colleges, AP’s, PRU).</a:t>
            </a:r>
          </a:p>
          <a:p>
            <a:r>
              <a:rPr lang="en-GB" dirty="0"/>
              <a:t>My passion is all about creating, nurturing and enabling more inclusive workspaces.</a:t>
            </a:r>
          </a:p>
          <a:p>
            <a:r>
              <a:rPr lang="en-GB" dirty="0"/>
              <a:t>I was co-founder of Employ My Ability (a vocational training provision, in 2014, took over some old walled gardens, invested in turning barns in to learning spaces, put in a café, visitor shop &amp; delivered horticulture, hospitality &amp; retail qualifications).</a:t>
            </a:r>
          </a:p>
          <a:p>
            <a:r>
              <a:rPr lang="en-GB" dirty="0"/>
              <a:t>I worked as an Enterprise Coordinator for The Careers &amp; Enterprise Company, who are the national body for Careers Education in England and for 4 years was part of the Dorset Careers Hub supporting 81 schools &amp; colleges.</a:t>
            </a:r>
          </a:p>
          <a:p>
            <a:r>
              <a:rPr lang="en-GB" dirty="0"/>
              <a:t>Project Lead for Removing Barriers – training employers for inclusion &amp; disability confidence, working with 12 businesses &amp; organisations across the whole of Dorset</a:t>
            </a:r>
          </a:p>
          <a:p>
            <a:r>
              <a:rPr lang="en-GB" dirty="0"/>
              <a:t>Currently the Project Manager for SI’s with Dorset Council – Part of the Internships Work Initiative funded by the DfE until Mar ‘25</a:t>
            </a:r>
          </a:p>
          <a:p>
            <a:r>
              <a:rPr lang="en-GB" dirty="0"/>
              <a:t>I’m a wellbeing coach as part of the </a:t>
            </a:r>
            <a:r>
              <a:rPr lang="en-GB" dirty="0" err="1"/>
              <a:t>RAwW</a:t>
            </a:r>
            <a:r>
              <a:rPr lang="en-GB" dirty="0"/>
              <a:t>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Founder of sendme2work – we provide employer training, workshops, consultancy, accessibility audits and coaching development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57609-3407-4D9C-8E8A-7F7E65814B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9900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BF8FD-D7B3-CAB4-32B2-8A7FF831C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2C09-863F-03B9-36CB-3A96D29A4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E2052F-5F8C-508F-0A63-CB3FF91D92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 me know if you would like to receive a free copy of the Infographic</a:t>
            </a:r>
          </a:p>
          <a:p>
            <a:endParaRPr lang="en-GB" dirty="0"/>
          </a:p>
        </p:txBody>
      </p:sp>
      <p:sp>
        <p:nvSpPr>
          <p:cNvPr id="4" name="Slide Number Placeholder 3">
            <a:extLst>
              <a:ext uri="{FF2B5EF4-FFF2-40B4-BE49-F238E27FC236}">
                <a16:creationId xmlns:a16="http://schemas.microsoft.com/office/drawing/2014/main" id="{F047653D-A7A8-B2F4-F684-1FBED525D8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57609-3407-4D9C-8E8A-7F7E65814B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81821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9CC15-AD28-5AC8-356E-C6BDCBC52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F452C-8063-6C88-5ECB-CB9D355F1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12D66E-3900-F10A-D3B7-E8DBBC7BA1BE}"/>
              </a:ext>
            </a:extLst>
          </p:cNvPr>
          <p:cNvSpPr>
            <a:spLocks noGrp="1"/>
          </p:cNvSpPr>
          <p:nvPr>
            <p:ph type="body" idx="1"/>
          </p:nvPr>
        </p:nvSpPr>
        <p:spPr/>
        <p:txBody>
          <a:bodyPr/>
          <a:lstStyle/>
          <a:p>
            <a:r>
              <a:rPr lang="en-GB" dirty="0"/>
              <a:t>Let me know if you would like to receive a free copy of the Employer </a:t>
            </a:r>
            <a:r>
              <a:rPr lang="en-GB"/>
              <a:t>toolkit.</a:t>
            </a:r>
            <a:endParaRPr lang="en-GB" dirty="0"/>
          </a:p>
        </p:txBody>
      </p:sp>
      <p:sp>
        <p:nvSpPr>
          <p:cNvPr id="4" name="Slide Number Placeholder 3">
            <a:extLst>
              <a:ext uri="{FF2B5EF4-FFF2-40B4-BE49-F238E27FC236}">
                <a16:creationId xmlns:a16="http://schemas.microsoft.com/office/drawing/2014/main" id="{2B962ACE-0EF7-D278-30AA-96F37522D2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57609-3407-4D9C-8E8A-7F7E65814B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6976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1FF-F250-F12E-185C-A778EEAE7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5D400-D0BA-FACE-6F47-2D109DCD7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1C878-9DBF-3AC0-D2EC-DB756EFDDC42}"/>
              </a:ext>
            </a:extLst>
          </p:cNvPr>
          <p:cNvSpPr>
            <a:spLocks noGrp="1"/>
          </p:cNvSpPr>
          <p:nvPr>
            <p:ph type="body" idx="1"/>
          </p:nvPr>
        </p:nvSpPr>
        <p:spPr/>
        <p:txBody>
          <a:bodyPr/>
          <a:lstStyle/>
          <a:p>
            <a:r>
              <a:rPr lang="en-GB" dirty="0"/>
              <a:t>Let me know if you would like to receive a free copy of the Employer </a:t>
            </a:r>
            <a:r>
              <a:rPr lang="en-GB"/>
              <a:t>toolkit.</a:t>
            </a:r>
            <a:endParaRPr lang="en-GB" dirty="0"/>
          </a:p>
        </p:txBody>
      </p:sp>
      <p:sp>
        <p:nvSpPr>
          <p:cNvPr id="4" name="Slide Number Placeholder 3">
            <a:extLst>
              <a:ext uri="{FF2B5EF4-FFF2-40B4-BE49-F238E27FC236}">
                <a16:creationId xmlns:a16="http://schemas.microsoft.com/office/drawing/2014/main" id="{1899FB27-7062-B442-0AF6-E8417E2890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57609-3407-4D9C-8E8A-7F7E65814B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488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657609-3407-4D9C-8E8A-7F7E65814B55}" type="slidenum">
              <a:rPr lang="en-GB" smtClean="0"/>
              <a:t>28</a:t>
            </a:fld>
            <a:endParaRPr lang="en-GB"/>
          </a:p>
        </p:txBody>
      </p:sp>
    </p:spTree>
    <p:extLst>
      <p:ext uri="{BB962C8B-B14F-4D97-AF65-F5344CB8AC3E}">
        <p14:creationId xmlns:p14="http://schemas.microsoft.com/office/powerpoint/2010/main" val="307994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in 2022...</a:t>
            </a:r>
          </a:p>
          <a:p>
            <a:r>
              <a:rPr lang="en-US" dirty="0"/>
              <a:t>I led on the yearlong Removing Barriers to Inclusion project, funded by DCH, The CEC &amp; Dorset LEP, across both LA’s with the aim of increasing the number of Disability Confident Employers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2229F-247B-9B41-B69D-22A9B5CBE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1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Onboarded 12 employers to the yearlong project…</a:t>
            </a:r>
          </a:p>
          <a:p>
            <a:r>
              <a:rPr lang="en-US" dirty="0"/>
              <a:t>1x engineering &amp; manufacturing</a:t>
            </a:r>
          </a:p>
          <a:p>
            <a:r>
              <a:rPr lang="en-US" dirty="0"/>
              <a:t>1x tech, data &amp; </a:t>
            </a:r>
            <a:r>
              <a:rPr lang="en-US" dirty="0" err="1"/>
              <a:t>defence</a:t>
            </a:r>
            <a:endParaRPr lang="en-US" dirty="0"/>
          </a:p>
          <a:p>
            <a:r>
              <a:rPr lang="en-US" dirty="0"/>
              <a:t>1x charity</a:t>
            </a:r>
          </a:p>
          <a:p>
            <a:r>
              <a:rPr lang="en-US" dirty="0"/>
              <a:t>1x care provider</a:t>
            </a:r>
          </a:p>
          <a:p>
            <a:r>
              <a:rPr lang="en-US" dirty="0"/>
              <a:t>3x hospitality</a:t>
            </a:r>
          </a:p>
          <a:p>
            <a:r>
              <a:rPr lang="en-US" dirty="0"/>
              <a:t>2x education providers </a:t>
            </a:r>
          </a:p>
          <a:p>
            <a:r>
              <a:rPr lang="en-US" dirty="0"/>
              <a:t>1x local government</a:t>
            </a:r>
          </a:p>
          <a:p>
            <a:r>
              <a:rPr lang="en-US" dirty="0"/>
              <a:t>1x training provider</a:t>
            </a:r>
          </a:p>
          <a:p>
            <a:r>
              <a:rPr lang="en-US" dirty="0"/>
              <a:t>1x arts, leisure &amp; entertainment</a:t>
            </a:r>
          </a:p>
          <a:p>
            <a:r>
              <a:rPr lang="en-US" dirty="0"/>
              <a:t>As you can see a wide range, so open to all…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2229F-247B-9B41-B69D-22A9B5CBE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96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7EB65-5BB7-A3F8-E510-0537F7035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70763-5377-FF4E-EE1C-AA9C9A14E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7C2CE-10BB-7621-2D07-3A1A209C1C2F}"/>
              </a:ext>
            </a:extLst>
          </p:cNvPr>
          <p:cNvSpPr>
            <a:spLocks noGrp="1"/>
          </p:cNvSpPr>
          <p:nvPr>
            <p:ph type="body" idx="1"/>
          </p:nvPr>
        </p:nvSpPr>
        <p:spPr/>
        <p:txBody>
          <a:bodyPr/>
          <a:lstStyle/>
          <a:p>
            <a:r>
              <a:rPr lang="en-US" dirty="0"/>
              <a:t>Currently leading a project for Devon County Council, across all eight LA’s</a:t>
            </a:r>
          </a:p>
          <a:p>
            <a:r>
              <a:rPr lang="en-US" dirty="0"/>
              <a:t>Funded by UK Government &amp; the Essential Skills Fund.</a:t>
            </a:r>
          </a:p>
          <a:p>
            <a:r>
              <a:rPr lang="en-US" dirty="0"/>
              <a:t>Following our work with employers in creating digitally inclusive workspaces – now bridging the gap between learners/participants and employers.</a:t>
            </a:r>
          </a:p>
          <a:p>
            <a:r>
              <a:rPr lang="en-US" dirty="0"/>
              <a:t>Based on all the in-built technologies within M365, Google, smartphones/tablets and everyday living </a:t>
            </a:r>
            <a:r>
              <a:rPr lang="en-US" dirty="0" err="1"/>
              <a:t>eg</a:t>
            </a:r>
            <a:r>
              <a:rPr lang="en-US" dirty="0"/>
              <a:t>, banking apps</a:t>
            </a:r>
          </a:p>
        </p:txBody>
      </p:sp>
      <p:sp>
        <p:nvSpPr>
          <p:cNvPr id="4" name="Slide Number Placeholder 3">
            <a:extLst>
              <a:ext uri="{FF2B5EF4-FFF2-40B4-BE49-F238E27FC236}">
                <a16:creationId xmlns:a16="http://schemas.microsoft.com/office/drawing/2014/main" id="{9D8BE448-2E50-BA4D-821B-E1540585C3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2229F-247B-9B41-B69D-22A9B5CBE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97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adaptations benefit a wide variety of people…for example, children, elderly, families with buggies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F905A-F985-4BCD-AC20-C9FF28068F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05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5617E-11BC-9F1C-D607-1EF843F22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4B1D5-E17F-113A-20FA-9CAABFAD17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2207B-33B8-3AB0-AD50-340EFF7F0EEF}"/>
              </a:ext>
            </a:extLst>
          </p:cNvPr>
          <p:cNvSpPr>
            <a:spLocks noGrp="1"/>
          </p:cNvSpPr>
          <p:nvPr>
            <p:ph type="body" idx="1"/>
          </p:nvPr>
        </p:nvSpPr>
        <p:spPr/>
        <p:txBody>
          <a:bodyPr/>
          <a:lstStyle/>
          <a:p>
            <a:r>
              <a:rPr lang="en-GB" dirty="0"/>
              <a:t>What digital &amp; tech adjustments are accepted &amp; embedded within our everyday society?  </a:t>
            </a:r>
          </a:p>
          <a:p>
            <a:r>
              <a:rPr lang="en-GB" dirty="0"/>
              <a:t>Things that we use everyday and have just become accustomed to.</a:t>
            </a:r>
          </a:p>
          <a:p>
            <a:r>
              <a:rPr lang="en-GB" dirty="0"/>
              <a:t>All in the premise of making it easier for us…</a:t>
            </a:r>
          </a:p>
        </p:txBody>
      </p:sp>
      <p:sp>
        <p:nvSpPr>
          <p:cNvPr id="4" name="Slide Number Placeholder 3">
            <a:extLst>
              <a:ext uri="{FF2B5EF4-FFF2-40B4-BE49-F238E27FC236}">
                <a16:creationId xmlns:a16="http://schemas.microsoft.com/office/drawing/2014/main" id="{485FE39B-9CD8-B342-F473-EAB9A52BD9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F905A-F985-4BCD-AC20-C9FF28068F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43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657609-3407-4D9C-8E8A-7F7E65814B55}" type="slidenum">
              <a:rPr lang="en-GB" smtClean="0"/>
              <a:t>8</a:t>
            </a:fld>
            <a:endParaRPr lang="en-GB"/>
          </a:p>
        </p:txBody>
      </p:sp>
    </p:spTree>
    <p:extLst>
      <p:ext uri="{BB962C8B-B14F-4D97-AF65-F5344CB8AC3E}">
        <p14:creationId xmlns:p14="http://schemas.microsoft.com/office/powerpoint/2010/main" val="126048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your site uses plain text, good colour contrast, and video captions, it becomes </a:t>
            </a:r>
            <a:r>
              <a:rPr lang="en-GB" b="1" dirty="0"/>
              <a:t>Perceivable and Understandable</a:t>
            </a:r>
            <a:r>
              <a:rPr lang="en-GB" dirty="0"/>
              <a:t> to more people</a:t>
            </a:r>
          </a:p>
          <a:p>
            <a:endParaRPr lang="en-GB" dirty="0"/>
          </a:p>
        </p:txBody>
      </p:sp>
      <p:sp>
        <p:nvSpPr>
          <p:cNvPr id="4" name="Slide Number Placeholder 3"/>
          <p:cNvSpPr>
            <a:spLocks noGrp="1"/>
          </p:cNvSpPr>
          <p:nvPr>
            <p:ph type="sldNum" sz="quarter" idx="5"/>
          </p:nvPr>
        </p:nvSpPr>
        <p:spPr/>
        <p:txBody>
          <a:bodyPr/>
          <a:lstStyle/>
          <a:p>
            <a:fld id="{A74F905A-F985-4BCD-AC20-C9FF28068F03}" type="slidenum">
              <a:rPr lang="en-GB" smtClean="0"/>
              <a:t>10</a:t>
            </a:fld>
            <a:endParaRPr lang="en-GB"/>
          </a:p>
        </p:txBody>
      </p:sp>
    </p:spTree>
    <p:extLst>
      <p:ext uri="{BB962C8B-B14F-4D97-AF65-F5344CB8AC3E}">
        <p14:creationId xmlns:p14="http://schemas.microsoft.com/office/powerpoint/2010/main" val="162436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8297-4B80-24EC-331F-5370A03172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8449EA-800A-8ED7-3F65-1A12E73800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505D22-A891-DBED-F733-0198E06D061D}"/>
              </a:ext>
            </a:extLst>
          </p:cNvPr>
          <p:cNvSpPr>
            <a:spLocks noGrp="1"/>
          </p:cNvSpPr>
          <p:nvPr>
            <p:ph type="dt" sz="half" idx="10"/>
          </p:nvPr>
        </p:nvSpPr>
        <p:spPr/>
        <p:txBody>
          <a:bodyPr/>
          <a:lstStyle/>
          <a:p>
            <a:fld id="{3BBB7077-187F-4EED-993E-2B2AD9034FA3}" type="datetimeFigureOut">
              <a:rPr lang="en-GB" smtClean="0"/>
              <a:t>21/10/2025</a:t>
            </a:fld>
            <a:endParaRPr lang="en-GB"/>
          </a:p>
        </p:txBody>
      </p:sp>
      <p:sp>
        <p:nvSpPr>
          <p:cNvPr id="5" name="Footer Placeholder 4">
            <a:extLst>
              <a:ext uri="{FF2B5EF4-FFF2-40B4-BE49-F238E27FC236}">
                <a16:creationId xmlns:a16="http://schemas.microsoft.com/office/drawing/2014/main" id="{FF12F774-ADEE-A35E-325E-9A5842780D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364972-79F6-60C6-7EC2-C780D033F358}"/>
              </a:ext>
            </a:extLst>
          </p:cNvPr>
          <p:cNvSpPr>
            <a:spLocks noGrp="1"/>
          </p:cNvSpPr>
          <p:nvPr>
            <p:ph type="sldNum" sz="quarter" idx="12"/>
          </p:nvPr>
        </p:nvSpPr>
        <p:spPr/>
        <p:txBody>
          <a:bodyPr/>
          <a:lstStyle/>
          <a:p>
            <a:fld id="{73F647DC-9726-4866-BD6F-A7DB6DABEA59}" type="slidenum">
              <a:rPr lang="en-GB" smtClean="0"/>
              <a:t>‹#›</a:t>
            </a:fld>
            <a:endParaRPr lang="en-GB"/>
          </a:p>
        </p:txBody>
      </p:sp>
    </p:spTree>
    <p:extLst>
      <p:ext uri="{BB962C8B-B14F-4D97-AF65-F5344CB8AC3E}">
        <p14:creationId xmlns:p14="http://schemas.microsoft.com/office/powerpoint/2010/main" val="5625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F2D7-F643-A005-5EE7-183EFFE959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B65EA0-E679-720E-17D1-475C128AF7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A21C4-51D5-2ED3-A5A5-875205A50F76}"/>
              </a:ext>
            </a:extLst>
          </p:cNvPr>
          <p:cNvSpPr>
            <a:spLocks noGrp="1"/>
          </p:cNvSpPr>
          <p:nvPr>
            <p:ph type="dt" sz="half" idx="10"/>
          </p:nvPr>
        </p:nvSpPr>
        <p:spPr/>
        <p:txBody>
          <a:bodyPr/>
          <a:lstStyle/>
          <a:p>
            <a:fld id="{3BBB7077-187F-4EED-993E-2B2AD9034FA3}" type="datetimeFigureOut">
              <a:rPr lang="en-GB" smtClean="0"/>
              <a:t>21/10/2025</a:t>
            </a:fld>
            <a:endParaRPr lang="en-GB"/>
          </a:p>
        </p:txBody>
      </p:sp>
      <p:sp>
        <p:nvSpPr>
          <p:cNvPr id="5" name="Footer Placeholder 4">
            <a:extLst>
              <a:ext uri="{FF2B5EF4-FFF2-40B4-BE49-F238E27FC236}">
                <a16:creationId xmlns:a16="http://schemas.microsoft.com/office/drawing/2014/main" id="{4A154A44-6140-7FA2-1D93-296AA9B1C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65CFF3-0C05-D4B0-DBAA-A23B5EDC3ADD}"/>
              </a:ext>
            </a:extLst>
          </p:cNvPr>
          <p:cNvSpPr>
            <a:spLocks noGrp="1"/>
          </p:cNvSpPr>
          <p:nvPr>
            <p:ph type="sldNum" sz="quarter" idx="12"/>
          </p:nvPr>
        </p:nvSpPr>
        <p:spPr/>
        <p:txBody>
          <a:bodyPr/>
          <a:lstStyle/>
          <a:p>
            <a:fld id="{73F647DC-9726-4866-BD6F-A7DB6DABEA59}" type="slidenum">
              <a:rPr lang="en-GB" smtClean="0"/>
              <a:t>‹#›</a:t>
            </a:fld>
            <a:endParaRPr lang="en-GB"/>
          </a:p>
        </p:txBody>
      </p:sp>
    </p:spTree>
    <p:extLst>
      <p:ext uri="{BB962C8B-B14F-4D97-AF65-F5344CB8AC3E}">
        <p14:creationId xmlns:p14="http://schemas.microsoft.com/office/powerpoint/2010/main" val="257841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343F8-8426-377A-65D5-F652E9B3EC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AD487B-C398-F94F-9459-479A4B9C52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565506-E875-CCAD-038E-63D1E392BDF4}"/>
              </a:ext>
            </a:extLst>
          </p:cNvPr>
          <p:cNvSpPr>
            <a:spLocks noGrp="1"/>
          </p:cNvSpPr>
          <p:nvPr>
            <p:ph type="dt" sz="half" idx="10"/>
          </p:nvPr>
        </p:nvSpPr>
        <p:spPr/>
        <p:txBody>
          <a:bodyPr/>
          <a:lstStyle/>
          <a:p>
            <a:fld id="{3BBB7077-187F-4EED-993E-2B2AD9034FA3}" type="datetimeFigureOut">
              <a:rPr lang="en-GB" smtClean="0"/>
              <a:t>21/10/2025</a:t>
            </a:fld>
            <a:endParaRPr lang="en-GB"/>
          </a:p>
        </p:txBody>
      </p:sp>
      <p:sp>
        <p:nvSpPr>
          <p:cNvPr id="5" name="Footer Placeholder 4">
            <a:extLst>
              <a:ext uri="{FF2B5EF4-FFF2-40B4-BE49-F238E27FC236}">
                <a16:creationId xmlns:a16="http://schemas.microsoft.com/office/drawing/2014/main" id="{EE3BC4DF-3397-DC62-5E24-16ACD3EDA7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CC958-DD80-3009-D755-6085B9D5CFC3}"/>
              </a:ext>
            </a:extLst>
          </p:cNvPr>
          <p:cNvSpPr>
            <a:spLocks noGrp="1"/>
          </p:cNvSpPr>
          <p:nvPr>
            <p:ph type="sldNum" sz="quarter" idx="12"/>
          </p:nvPr>
        </p:nvSpPr>
        <p:spPr/>
        <p:txBody>
          <a:bodyPr/>
          <a:lstStyle/>
          <a:p>
            <a:fld id="{73F647DC-9726-4866-BD6F-A7DB6DABEA59}" type="slidenum">
              <a:rPr lang="en-GB" smtClean="0"/>
              <a:t>‹#›</a:t>
            </a:fld>
            <a:endParaRPr lang="en-GB"/>
          </a:p>
        </p:txBody>
      </p:sp>
    </p:spTree>
    <p:extLst>
      <p:ext uri="{BB962C8B-B14F-4D97-AF65-F5344CB8AC3E}">
        <p14:creationId xmlns:p14="http://schemas.microsoft.com/office/powerpoint/2010/main" val="245841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8297-4B80-24EC-331F-5370A031725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68449EA-800A-8ED7-3F65-1A12E73800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883755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1286F2-6130-693E-D790-2A0A3D9C2C4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4EEAB64A-621F-3B59-B767-DE1E5AA7BDB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95645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9CD2-19ED-AD76-305A-2167CAFE37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B5F279-1F28-6E8A-7A55-F7B8591AE63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E5F98B9C-C215-4D2B-7E5B-DAA0F2C327E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80447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A8FF-946B-901D-5AB2-A8906A705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905415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8BEBC4-72B7-5AEB-A593-7D012EBE970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ounded Rectangle 2">
            <a:extLst>
              <a:ext uri="{FF2B5EF4-FFF2-40B4-BE49-F238E27FC236}">
                <a16:creationId xmlns:a16="http://schemas.microsoft.com/office/drawing/2014/main" id="{B498383B-03AC-9C87-4FC6-DEAB021C9394}"/>
              </a:ext>
            </a:extLst>
          </p:cNvPr>
          <p:cNvSpPr/>
          <p:nvPr userDrawn="1"/>
        </p:nvSpPr>
        <p:spPr>
          <a:xfrm>
            <a:off x="1474304" y="1268370"/>
            <a:ext cx="9243391" cy="4321259"/>
          </a:xfrm>
          <a:prstGeom prst="roundRect">
            <a:avLst/>
          </a:prstGeom>
          <a:solidFill>
            <a:schemeClr val="tx2"/>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a:solidFill>
                <a:schemeClr val="tx2"/>
              </a:solidFill>
            </a:endParaRPr>
          </a:p>
          <a:p>
            <a:pPr algn="ctr"/>
            <a:r>
              <a:rPr lang="en-US" sz="3800">
                <a:solidFill>
                  <a:schemeClr val="bg1"/>
                </a:solidFill>
              </a:rPr>
              <a:t>‘</a:t>
            </a:r>
            <a:r>
              <a:rPr lang="en-GB" sz="3800">
                <a:solidFill>
                  <a:schemeClr val="bg1"/>
                </a:solidFill>
                <a:effectLst/>
                <a:latin typeface="Calibri" panose="020F0502020204030204" pitchFamily="34" charset="0"/>
                <a:ea typeface="Times New Roman" panose="02020603050405020304" pitchFamily="18" charset="0"/>
              </a:rPr>
              <a:t>Removing Barriers Project’</a:t>
            </a:r>
          </a:p>
          <a:p>
            <a:pPr algn="ctr"/>
            <a:endParaRPr lang="en-GB" sz="3800">
              <a:solidFill>
                <a:schemeClr val="bg1"/>
              </a:solidFill>
              <a:effectLst/>
              <a:latin typeface="Calibri" panose="020F0502020204030204" pitchFamily="34" charset="0"/>
              <a:ea typeface="Times New Roman" panose="02020603050405020304" pitchFamily="18" charset="0"/>
            </a:endParaRPr>
          </a:p>
          <a:p>
            <a:pPr algn="ctr"/>
            <a:r>
              <a:rPr lang="en-US" sz="3800">
                <a:solidFill>
                  <a:schemeClr val="bg1"/>
                </a:solidFill>
              </a:rPr>
              <a:t>disability confident Employer (level 2) training</a:t>
            </a:r>
          </a:p>
          <a:p>
            <a:pPr algn="ctr"/>
            <a:endParaRPr lang="en-US" sz="3800">
              <a:solidFill>
                <a:schemeClr val="bg1"/>
              </a:solidFill>
            </a:endParaRPr>
          </a:p>
          <a:p>
            <a:pPr algn="ctr"/>
            <a:r>
              <a:rPr lang="en-US" sz="3800">
                <a:solidFill>
                  <a:schemeClr val="bg1"/>
                </a:solidFill>
              </a:rPr>
              <a:t>Thursday 16</a:t>
            </a:r>
            <a:r>
              <a:rPr lang="en-US" sz="3800" baseline="30000">
                <a:solidFill>
                  <a:schemeClr val="bg1"/>
                </a:solidFill>
              </a:rPr>
              <a:t>th</a:t>
            </a:r>
            <a:r>
              <a:rPr lang="en-US" sz="3800">
                <a:solidFill>
                  <a:schemeClr val="bg1"/>
                </a:solidFill>
              </a:rPr>
              <a:t> March 2023</a:t>
            </a:r>
          </a:p>
          <a:p>
            <a:pPr algn="ctr"/>
            <a:endParaRPr lang="en-US" sz="3800">
              <a:solidFill>
                <a:schemeClr val="tx2"/>
              </a:solidFill>
            </a:endParaRPr>
          </a:p>
        </p:txBody>
      </p:sp>
    </p:spTree>
    <p:extLst>
      <p:ext uri="{BB962C8B-B14F-4D97-AF65-F5344CB8AC3E}">
        <p14:creationId xmlns:p14="http://schemas.microsoft.com/office/powerpoint/2010/main" val="1203535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1286F2-6130-693E-D790-2A0A3D9C2C4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4EEAB64A-621F-3B59-B767-DE1E5AA7BDB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6111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4687-43C4-C9C6-DE9E-164C0B34C6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542035-4068-87E8-1983-55769C33D2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5695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9CD2-19ED-AD76-305A-2167CAFE37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B5F279-1F28-6E8A-7A55-F7B8591AE63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E5F98B9C-C215-4D2B-7E5B-DAA0F2C327E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233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CDCA-3776-F589-8C32-C419280125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37D37A-5109-65EB-51B1-CA4DBE0DA9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AAD96A-4949-9671-F6B4-61EB876AB9EE}"/>
              </a:ext>
            </a:extLst>
          </p:cNvPr>
          <p:cNvSpPr>
            <a:spLocks noGrp="1"/>
          </p:cNvSpPr>
          <p:nvPr>
            <p:ph type="dt" sz="half" idx="10"/>
          </p:nvPr>
        </p:nvSpPr>
        <p:spPr/>
        <p:txBody>
          <a:bodyPr/>
          <a:lstStyle/>
          <a:p>
            <a:fld id="{3BBB7077-187F-4EED-993E-2B2AD9034FA3}" type="datetimeFigureOut">
              <a:rPr lang="en-GB" smtClean="0"/>
              <a:t>21/10/2025</a:t>
            </a:fld>
            <a:endParaRPr lang="en-GB"/>
          </a:p>
        </p:txBody>
      </p:sp>
      <p:sp>
        <p:nvSpPr>
          <p:cNvPr id="5" name="Footer Placeholder 4">
            <a:extLst>
              <a:ext uri="{FF2B5EF4-FFF2-40B4-BE49-F238E27FC236}">
                <a16:creationId xmlns:a16="http://schemas.microsoft.com/office/drawing/2014/main" id="{53E32609-FD82-1AD3-A980-0E23221E69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7C3EB-61A9-5FA8-C5DC-4FA930A20BD4}"/>
              </a:ext>
            </a:extLst>
          </p:cNvPr>
          <p:cNvSpPr>
            <a:spLocks noGrp="1"/>
          </p:cNvSpPr>
          <p:nvPr>
            <p:ph type="sldNum" sz="quarter" idx="12"/>
          </p:nvPr>
        </p:nvSpPr>
        <p:spPr/>
        <p:txBody>
          <a:bodyPr/>
          <a:lstStyle/>
          <a:p>
            <a:fld id="{73F647DC-9726-4866-BD6F-A7DB6DABEA59}" type="slidenum">
              <a:rPr lang="en-GB" smtClean="0"/>
              <a:t>‹#›</a:t>
            </a:fld>
            <a:endParaRPr lang="en-GB"/>
          </a:p>
        </p:txBody>
      </p:sp>
    </p:spTree>
    <p:extLst>
      <p:ext uri="{BB962C8B-B14F-4D97-AF65-F5344CB8AC3E}">
        <p14:creationId xmlns:p14="http://schemas.microsoft.com/office/powerpoint/2010/main" val="1226378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ED5E-658F-9A78-F702-B6EE80C1F9A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FFB78F-33EA-882D-BFD6-FA04D0A2A5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C038E-4C84-F6ED-27C2-FE37F3958B5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59A1CB42-BB3D-D8EF-8F9B-0B6E0AC76A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A5CD8-F2A7-0BE7-6504-1438C7FFF6B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9729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A8FF-946B-901D-5AB2-A8906A705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027957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8EEB-853E-C4C5-F21E-93202739E2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BD50F9-B23C-B88A-F6E1-AF9DFD5AAC8D}"/>
              </a:ext>
            </a:extLst>
          </p:cNvPr>
          <p:cNvSpPr>
            <a:spLocks noGrp="1"/>
          </p:cNvSpPr>
          <p:nvPr>
            <p:ph idx="1"/>
          </p:nvPr>
        </p:nvSpPr>
        <p:spPr>
          <a:xfrm>
            <a:off x="5441605" y="85821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53DF423E-9733-2416-99C7-7949BB50AF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8992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6A88-E1FF-1847-F34A-E551AEFEC270}"/>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018156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044AC4-F1FD-5BF1-D0D9-C92C89D70807}"/>
              </a:ext>
            </a:extLst>
          </p:cNvPr>
          <p:cNvSpPr>
            <a:spLocks noGrp="1"/>
          </p:cNvSpPr>
          <p:nvPr>
            <p:ph type="dt" sz="half" idx="10"/>
          </p:nvPr>
        </p:nvSpPr>
        <p:spPr/>
        <p:txBody>
          <a:bodyPr/>
          <a:lstStyle/>
          <a:p>
            <a:fld id="{56F1566D-F4B1-2A48-B1AF-45D996583D45}" type="datetimeFigureOut">
              <a:rPr lang="en-US" smtClean="0"/>
              <a:t>10/21/2025</a:t>
            </a:fld>
            <a:endParaRPr lang="en-US"/>
          </a:p>
        </p:txBody>
      </p:sp>
      <p:sp>
        <p:nvSpPr>
          <p:cNvPr id="3" name="Footer Placeholder 2">
            <a:extLst>
              <a:ext uri="{FF2B5EF4-FFF2-40B4-BE49-F238E27FC236}">
                <a16:creationId xmlns:a16="http://schemas.microsoft.com/office/drawing/2014/main" id="{335B6200-590A-DD22-71FF-8886FDA0C1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25E308-3DAE-3786-EF7B-955DA2B305B7}"/>
              </a:ext>
            </a:extLst>
          </p:cNvPr>
          <p:cNvSpPr>
            <a:spLocks noGrp="1"/>
          </p:cNvSpPr>
          <p:nvPr>
            <p:ph type="sldNum" sz="quarter" idx="12"/>
          </p:nvPr>
        </p:nvSpPr>
        <p:spPr/>
        <p:txBody>
          <a:bodyPr/>
          <a:lstStyle/>
          <a:p>
            <a:fld id="{67DC6C64-21E0-BE4F-99C3-5B4CF8A647CE}" type="slidenum">
              <a:rPr lang="en-US" smtClean="0"/>
              <a:t>‹#›</a:t>
            </a:fld>
            <a:endParaRPr lang="en-US"/>
          </a:p>
        </p:txBody>
      </p:sp>
    </p:spTree>
    <p:extLst>
      <p:ext uri="{BB962C8B-B14F-4D97-AF65-F5344CB8AC3E}">
        <p14:creationId xmlns:p14="http://schemas.microsoft.com/office/powerpoint/2010/main" val="11576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F484-535E-AEF1-F1DE-79BC8E4CE9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02156C-F501-626B-DA26-11FC5DA218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04487D-7E19-CCB4-2904-859E4895FE3E}"/>
              </a:ext>
            </a:extLst>
          </p:cNvPr>
          <p:cNvSpPr>
            <a:spLocks noGrp="1"/>
          </p:cNvSpPr>
          <p:nvPr>
            <p:ph type="dt" sz="half" idx="10"/>
          </p:nvPr>
        </p:nvSpPr>
        <p:spPr/>
        <p:txBody>
          <a:bodyPr/>
          <a:lstStyle/>
          <a:p>
            <a:fld id="{3BBB7077-187F-4EED-993E-2B2AD9034FA3}" type="datetimeFigureOut">
              <a:rPr lang="en-GB" smtClean="0"/>
              <a:t>21/10/2025</a:t>
            </a:fld>
            <a:endParaRPr lang="en-GB"/>
          </a:p>
        </p:txBody>
      </p:sp>
      <p:sp>
        <p:nvSpPr>
          <p:cNvPr id="5" name="Footer Placeholder 4">
            <a:extLst>
              <a:ext uri="{FF2B5EF4-FFF2-40B4-BE49-F238E27FC236}">
                <a16:creationId xmlns:a16="http://schemas.microsoft.com/office/drawing/2014/main" id="{E0D471DA-6584-3A6B-BB9E-E19DC013FE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85A2B5-C07C-C508-5917-3FF48D6CECEB}"/>
              </a:ext>
            </a:extLst>
          </p:cNvPr>
          <p:cNvSpPr>
            <a:spLocks noGrp="1"/>
          </p:cNvSpPr>
          <p:nvPr>
            <p:ph type="sldNum" sz="quarter" idx="12"/>
          </p:nvPr>
        </p:nvSpPr>
        <p:spPr/>
        <p:txBody>
          <a:bodyPr/>
          <a:lstStyle/>
          <a:p>
            <a:fld id="{73F647DC-9726-4866-BD6F-A7DB6DABEA59}" type="slidenum">
              <a:rPr lang="en-GB" smtClean="0"/>
              <a:t>‹#›</a:t>
            </a:fld>
            <a:endParaRPr lang="en-GB"/>
          </a:p>
        </p:txBody>
      </p:sp>
    </p:spTree>
    <p:extLst>
      <p:ext uri="{BB962C8B-B14F-4D97-AF65-F5344CB8AC3E}">
        <p14:creationId xmlns:p14="http://schemas.microsoft.com/office/powerpoint/2010/main" val="3434993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D232-5D81-B600-2430-0F5594FC2C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DC75F5-EF67-5494-83A1-D40F8263A6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F1A695-67CC-8D6B-0393-4F82B2B49A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46004B-9AF4-1F0E-53CC-BF3EF33CD6ED}"/>
              </a:ext>
            </a:extLst>
          </p:cNvPr>
          <p:cNvSpPr>
            <a:spLocks noGrp="1"/>
          </p:cNvSpPr>
          <p:nvPr>
            <p:ph type="dt" sz="half" idx="10"/>
          </p:nvPr>
        </p:nvSpPr>
        <p:spPr/>
        <p:txBody>
          <a:bodyPr/>
          <a:lstStyle/>
          <a:p>
            <a:fld id="{3BBB7077-187F-4EED-993E-2B2AD9034FA3}" type="datetimeFigureOut">
              <a:rPr lang="en-GB" smtClean="0"/>
              <a:t>21/10/2025</a:t>
            </a:fld>
            <a:endParaRPr lang="en-GB"/>
          </a:p>
        </p:txBody>
      </p:sp>
      <p:sp>
        <p:nvSpPr>
          <p:cNvPr id="6" name="Footer Placeholder 5">
            <a:extLst>
              <a:ext uri="{FF2B5EF4-FFF2-40B4-BE49-F238E27FC236}">
                <a16:creationId xmlns:a16="http://schemas.microsoft.com/office/drawing/2014/main" id="{B7DF3111-9211-231D-55B1-A9B9916C77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661915-3935-1A6D-D43B-4F447423171A}"/>
              </a:ext>
            </a:extLst>
          </p:cNvPr>
          <p:cNvSpPr>
            <a:spLocks noGrp="1"/>
          </p:cNvSpPr>
          <p:nvPr>
            <p:ph type="sldNum" sz="quarter" idx="12"/>
          </p:nvPr>
        </p:nvSpPr>
        <p:spPr/>
        <p:txBody>
          <a:bodyPr/>
          <a:lstStyle/>
          <a:p>
            <a:fld id="{73F647DC-9726-4866-BD6F-A7DB6DABEA59}" type="slidenum">
              <a:rPr lang="en-GB" smtClean="0"/>
              <a:t>‹#›</a:t>
            </a:fld>
            <a:endParaRPr lang="en-GB"/>
          </a:p>
        </p:txBody>
      </p:sp>
    </p:spTree>
    <p:extLst>
      <p:ext uri="{BB962C8B-B14F-4D97-AF65-F5344CB8AC3E}">
        <p14:creationId xmlns:p14="http://schemas.microsoft.com/office/powerpoint/2010/main" val="125688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76FC-0AE1-C591-2C8C-955FBF3060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C4EA5A-B343-661F-F258-7180D7A05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6F5FED-A4EB-6C4D-8294-034E1C4015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A23406-C0A6-67D6-C44D-EC6BA2D61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71EBA1-BBBB-1C7A-4E0F-875DD7C6AB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D5AAA2-F592-F9FE-5C2D-36A7BA5245E2}"/>
              </a:ext>
            </a:extLst>
          </p:cNvPr>
          <p:cNvSpPr>
            <a:spLocks noGrp="1"/>
          </p:cNvSpPr>
          <p:nvPr>
            <p:ph type="dt" sz="half" idx="10"/>
          </p:nvPr>
        </p:nvSpPr>
        <p:spPr/>
        <p:txBody>
          <a:bodyPr/>
          <a:lstStyle/>
          <a:p>
            <a:fld id="{3BBB7077-187F-4EED-993E-2B2AD9034FA3}" type="datetimeFigureOut">
              <a:rPr lang="en-GB" smtClean="0"/>
              <a:t>21/10/2025</a:t>
            </a:fld>
            <a:endParaRPr lang="en-GB"/>
          </a:p>
        </p:txBody>
      </p:sp>
      <p:sp>
        <p:nvSpPr>
          <p:cNvPr id="8" name="Footer Placeholder 7">
            <a:extLst>
              <a:ext uri="{FF2B5EF4-FFF2-40B4-BE49-F238E27FC236}">
                <a16:creationId xmlns:a16="http://schemas.microsoft.com/office/drawing/2014/main" id="{415AD3EF-1F2A-B7BC-9CFA-5A4C3AF308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385995-EE2A-37AF-7364-6FA5834AE865}"/>
              </a:ext>
            </a:extLst>
          </p:cNvPr>
          <p:cNvSpPr>
            <a:spLocks noGrp="1"/>
          </p:cNvSpPr>
          <p:nvPr>
            <p:ph type="sldNum" sz="quarter" idx="12"/>
          </p:nvPr>
        </p:nvSpPr>
        <p:spPr/>
        <p:txBody>
          <a:bodyPr/>
          <a:lstStyle/>
          <a:p>
            <a:fld id="{73F647DC-9726-4866-BD6F-A7DB6DABEA59}" type="slidenum">
              <a:rPr lang="en-GB" smtClean="0"/>
              <a:t>‹#›</a:t>
            </a:fld>
            <a:endParaRPr lang="en-GB"/>
          </a:p>
        </p:txBody>
      </p:sp>
    </p:spTree>
    <p:extLst>
      <p:ext uri="{BB962C8B-B14F-4D97-AF65-F5344CB8AC3E}">
        <p14:creationId xmlns:p14="http://schemas.microsoft.com/office/powerpoint/2010/main" val="347379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A652-5230-CA14-7642-C84EEB0DFD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EA2767-68CD-004E-45A9-04FEFD851A01}"/>
              </a:ext>
            </a:extLst>
          </p:cNvPr>
          <p:cNvSpPr>
            <a:spLocks noGrp="1"/>
          </p:cNvSpPr>
          <p:nvPr>
            <p:ph type="dt" sz="half" idx="10"/>
          </p:nvPr>
        </p:nvSpPr>
        <p:spPr/>
        <p:txBody>
          <a:bodyPr/>
          <a:lstStyle/>
          <a:p>
            <a:fld id="{3BBB7077-187F-4EED-993E-2B2AD9034FA3}" type="datetimeFigureOut">
              <a:rPr lang="en-GB" smtClean="0"/>
              <a:t>21/10/2025</a:t>
            </a:fld>
            <a:endParaRPr lang="en-GB"/>
          </a:p>
        </p:txBody>
      </p:sp>
      <p:sp>
        <p:nvSpPr>
          <p:cNvPr id="4" name="Footer Placeholder 3">
            <a:extLst>
              <a:ext uri="{FF2B5EF4-FFF2-40B4-BE49-F238E27FC236}">
                <a16:creationId xmlns:a16="http://schemas.microsoft.com/office/drawing/2014/main" id="{81D9F8DD-A2AB-5B9F-6118-34792DEB01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59A6C6-EACB-11BE-BB66-C68A63D0208B}"/>
              </a:ext>
            </a:extLst>
          </p:cNvPr>
          <p:cNvSpPr>
            <a:spLocks noGrp="1"/>
          </p:cNvSpPr>
          <p:nvPr>
            <p:ph type="sldNum" sz="quarter" idx="12"/>
          </p:nvPr>
        </p:nvSpPr>
        <p:spPr/>
        <p:txBody>
          <a:bodyPr/>
          <a:lstStyle/>
          <a:p>
            <a:fld id="{73F647DC-9726-4866-BD6F-A7DB6DABEA59}" type="slidenum">
              <a:rPr lang="en-GB" smtClean="0"/>
              <a:t>‹#›</a:t>
            </a:fld>
            <a:endParaRPr lang="en-GB"/>
          </a:p>
        </p:txBody>
      </p:sp>
    </p:spTree>
    <p:extLst>
      <p:ext uri="{BB962C8B-B14F-4D97-AF65-F5344CB8AC3E}">
        <p14:creationId xmlns:p14="http://schemas.microsoft.com/office/powerpoint/2010/main" val="355287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46438C-790D-BE67-BF7E-A4813A485D30}"/>
              </a:ext>
            </a:extLst>
          </p:cNvPr>
          <p:cNvSpPr>
            <a:spLocks noGrp="1"/>
          </p:cNvSpPr>
          <p:nvPr>
            <p:ph type="dt" sz="half" idx="10"/>
          </p:nvPr>
        </p:nvSpPr>
        <p:spPr/>
        <p:txBody>
          <a:bodyPr/>
          <a:lstStyle/>
          <a:p>
            <a:fld id="{3BBB7077-187F-4EED-993E-2B2AD9034FA3}" type="datetimeFigureOut">
              <a:rPr lang="en-GB" smtClean="0"/>
              <a:t>21/10/2025</a:t>
            </a:fld>
            <a:endParaRPr lang="en-GB"/>
          </a:p>
        </p:txBody>
      </p:sp>
      <p:sp>
        <p:nvSpPr>
          <p:cNvPr id="3" name="Footer Placeholder 2">
            <a:extLst>
              <a:ext uri="{FF2B5EF4-FFF2-40B4-BE49-F238E27FC236}">
                <a16:creationId xmlns:a16="http://schemas.microsoft.com/office/drawing/2014/main" id="{56078622-0F55-E622-E67F-DC9C4BD829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04F5B3-0C80-46E9-6DB6-26A6FD7C82A0}"/>
              </a:ext>
            </a:extLst>
          </p:cNvPr>
          <p:cNvSpPr>
            <a:spLocks noGrp="1"/>
          </p:cNvSpPr>
          <p:nvPr>
            <p:ph type="sldNum" sz="quarter" idx="12"/>
          </p:nvPr>
        </p:nvSpPr>
        <p:spPr/>
        <p:txBody>
          <a:bodyPr/>
          <a:lstStyle/>
          <a:p>
            <a:fld id="{73F647DC-9726-4866-BD6F-A7DB6DABEA59}" type="slidenum">
              <a:rPr lang="en-GB" smtClean="0"/>
              <a:t>‹#›</a:t>
            </a:fld>
            <a:endParaRPr lang="en-GB"/>
          </a:p>
        </p:txBody>
      </p:sp>
    </p:spTree>
    <p:extLst>
      <p:ext uri="{BB962C8B-B14F-4D97-AF65-F5344CB8AC3E}">
        <p14:creationId xmlns:p14="http://schemas.microsoft.com/office/powerpoint/2010/main" val="98194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78A8B-EE0D-D92B-3372-B4A570468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676640-BFA3-291D-688B-2E0B1F444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215321-960D-296C-3103-27B047445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4E58D-8F27-DF09-9B13-BA6D0FF86889}"/>
              </a:ext>
            </a:extLst>
          </p:cNvPr>
          <p:cNvSpPr>
            <a:spLocks noGrp="1"/>
          </p:cNvSpPr>
          <p:nvPr>
            <p:ph type="dt" sz="half" idx="10"/>
          </p:nvPr>
        </p:nvSpPr>
        <p:spPr/>
        <p:txBody>
          <a:bodyPr/>
          <a:lstStyle/>
          <a:p>
            <a:fld id="{3BBB7077-187F-4EED-993E-2B2AD9034FA3}" type="datetimeFigureOut">
              <a:rPr lang="en-GB" smtClean="0"/>
              <a:t>21/10/2025</a:t>
            </a:fld>
            <a:endParaRPr lang="en-GB"/>
          </a:p>
        </p:txBody>
      </p:sp>
      <p:sp>
        <p:nvSpPr>
          <p:cNvPr id="6" name="Footer Placeholder 5">
            <a:extLst>
              <a:ext uri="{FF2B5EF4-FFF2-40B4-BE49-F238E27FC236}">
                <a16:creationId xmlns:a16="http://schemas.microsoft.com/office/drawing/2014/main" id="{59C8CE5B-968D-D0C5-C67B-D1E1811E4F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1CBDFA-D284-59C1-5353-5F34E0747390}"/>
              </a:ext>
            </a:extLst>
          </p:cNvPr>
          <p:cNvSpPr>
            <a:spLocks noGrp="1"/>
          </p:cNvSpPr>
          <p:nvPr>
            <p:ph type="sldNum" sz="quarter" idx="12"/>
          </p:nvPr>
        </p:nvSpPr>
        <p:spPr/>
        <p:txBody>
          <a:bodyPr/>
          <a:lstStyle/>
          <a:p>
            <a:fld id="{73F647DC-9726-4866-BD6F-A7DB6DABEA59}" type="slidenum">
              <a:rPr lang="en-GB" smtClean="0"/>
              <a:t>‹#›</a:t>
            </a:fld>
            <a:endParaRPr lang="en-GB"/>
          </a:p>
        </p:txBody>
      </p:sp>
    </p:spTree>
    <p:extLst>
      <p:ext uri="{BB962C8B-B14F-4D97-AF65-F5344CB8AC3E}">
        <p14:creationId xmlns:p14="http://schemas.microsoft.com/office/powerpoint/2010/main" val="371273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B850-1A5E-C9B3-BAEA-729795ECA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7032A4-258A-699C-2769-E718A7B61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DF4A9A-7DA5-B67C-109D-E17D80DCE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6A521-066A-6FD1-94CF-8F64396FC367}"/>
              </a:ext>
            </a:extLst>
          </p:cNvPr>
          <p:cNvSpPr>
            <a:spLocks noGrp="1"/>
          </p:cNvSpPr>
          <p:nvPr>
            <p:ph type="dt" sz="half" idx="10"/>
          </p:nvPr>
        </p:nvSpPr>
        <p:spPr/>
        <p:txBody>
          <a:bodyPr/>
          <a:lstStyle/>
          <a:p>
            <a:fld id="{3BBB7077-187F-4EED-993E-2B2AD9034FA3}" type="datetimeFigureOut">
              <a:rPr lang="en-GB" smtClean="0"/>
              <a:t>21/10/2025</a:t>
            </a:fld>
            <a:endParaRPr lang="en-GB"/>
          </a:p>
        </p:txBody>
      </p:sp>
      <p:sp>
        <p:nvSpPr>
          <p:cNvPr id="6" name="Footer Placeholder 5">
            <a:extLst>
              <a:ext uri="{FF2B5EF4-FFF2-40B4-BE49-F238E27FC236}">
                <a16:creationId xmlns:a16="http://schemas.microsoft.com/office/drawing/2014/main" id="{493D1492-3159-88FD-85A8-E1386848E6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C4DF97-D0B1-B9A0-C661-B71D086868F4}"/>
              </a:ext>
            </a:extLst>
          </p:cNvPr>
          <p:cNvSpPr>
            <a:spLocks noGrp="1"/>
          </p:cNvSpPr>
          <p:nvPr>
            <p:ph type="sldNum" sz="quarter" idx="12"/>
          </p:nvPr>
        </p:nvSpPr>
        <p:spPr/>
        <p:txBody>
          <a:bodyPr/>
          <a:lstStyle/>
          <a:p>
            <a:fld id="{73F647DC-9726-4866-BD6F-A7DB6DABEA59}" type="slidenum">
              <a:rPr lang="en-GB" smtClean="0"/>
              <a:t>‹#›</a:t>
            </a:fld>
            <a:endParaRPr lang="en-GB"/>
          </a:p>
        </p:txBody>
      </p:sp>
    </p:spTree>
    <p:extLst>
      <p:ext uri="{BB962C8B-B14F-4D97-AF65-F5344CB8AC3E}">
        <p14:creationId xmlns:p14="http://schemas.microsoft.com/office/powerpoint/2010/main" val="18788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B52E9-5EDC-07F6-1C0A-AA92F825D9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D08F55-6EE6-007B-EEAA-333665F9D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2EE977-D916-FDEA-EC88-9C195F706F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BB7077-187F-4EED-993E-2B2AD9034FA3}" type="datetimeFigureOut">
              <a:rPr lang="en-GB" smtClean="0"/>
              <a:t>21/10/2025</a:t>
            </a:fld>
            <a:endParaRPr lang="en-GB"/>
          </a:p>
        </p:txBody>
      </p:sp>
      <p:sp>
        <p:nvSpPr>
          <p:cNvPr id="5" name="Footer Placeholder 4">
            <a:extLst>
              <a:ext uri="{FF2B5EF4-FFF2-40B4-BE49-F238E27FC236}">
                <a16:creationId xmlns:a16="http://schemas.microsoft.com/office/drawing/2014/main" id="{3C2D5211-BEA6-5A84-6253-949C7CD61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F0A3A3A-63F5-3B04-12C5-CFDF73DCAD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F647DC-9726-4866-BD6F-A7DB6DABEA59}" type="slidenum">
              <a:rPr lang="en-GB" smtClean="0"/>
              <a:t>‹#›</a:t>
            </a:fld>
            <a:endParaRPr lang="en-GB"/>
          </a:p>
        </p:txBody>
      </p:sp>
    </p:spTree>
    <p:extLst>
      <p:ext uri="{BB962C8B-B14F-4D97-AF65-F5344CB8AC3E}">
        <p14:creationId xmlns:p14="http://schemas.microsoft.com/office/powerpoint/2010/main" val="2114238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Placeholder 10">
            <a:extLst>
              <a:ext uri="{FF2B5EF4-FFF2-40B4-BE49-F238E27FC236}">
                <a16:creationId xmlns:a16="http://schemas.microsoft.com/office/drawing/2014/main" id="{BF085B12-7304-731B-5734-E244B8EC40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pic>
        <p:nvPicPr>
          <p:cNvPr id="7" name="Picture 6" descr="A black background with blue text&#10;&#10;Description automatically generated">
            <a:extLst>
              <a:ext uri="{FF2B5EF4-FFF2-40B4-BE49-F238E27FC236}">
                <a16:creationId xmlns:a16="http://schemas.microsoft.com/office/drawing/2014/main" id="{7E3D8ADC-0957-3517-6FB6-D0CA33ADBE1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8480" y="5735636"/>
            <a:ext cx="2304166" cy="922447"/>
          </a:xfrm>
          <a:prstGeom prst="rect">
            <a:avLst/>
          </a:prstGeom>
        </p:spPr>
      </p:pic>
      <p:pic>
        <p:nvPicPr>
          <p:cNvPr id="8" name="Picture 7">
            <a:extLst>
              <a:ext uri="{FF2B5EF4-FFF2-40B4-BE49-F238E27FC236}">
                <a16:creationId xmlns:a16="http://schemas.microsoft.com/office/drawing/2014/main" id="{032ADD4E-D950-7475-3E13-2AAE6451FDF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82480" y="5735637"/>
            <a:ext cx="1971040" cy="922447"/>
          </a:xfrm>
          <a:prstGeom prst="rect">
            <a:avLst/>
          </a:prstGeom>
        </p:spPr>
      </p:pic>
    </p:spTree>
    <p:extLst>
      <p:ext uri="{BB962C8B-B14F-4D97-AF65-F5344CB8AC3E}">
        <p14:creationId xmlns:p14="http://schemas.microsoft.com/office/powerpoint/2010/main" val="22219072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A017AB57-4653-F2A0-9F5E-F0240CD7A765}"/>
              </a:ext>
            </a:extLst>
          </p:cNvPr>
          <p:cNvPicPr>
            <a:picLocks noChangeAspect="1"/>
          </p:cNvPicPr>
          <p:nvPr userDrawn="1"/>
        </p:nvPicPr>
        <p:blipFill>
          <a:blip r:embed="rId11"/>
          <a:stretch>
            <a:fillRect/>
          </a:stretch>
        </p:blipFill>
        <p:spPr>
          <a:xfrm>
            <a:off x="5068941" y="5805576"/>
            <a:ext cx="2054117" cy="961327"/>
          </a:xfrm>
          <a:prstGeom prst="rect">
            <a:avLst/>
          </a:prstGeom>
        </p:spPr>
      </p:pic>
      <p:sp>
        <p:nvSpPr>
          <p:cNvPr id="11" name="Title Placeholder 10">
            <a:extLst>
              <a:ext uri="{FF2B5EF4-FFF2-40B4-BE49-F238E27FC236}">
                <a16:creationId xmlns:a16="http://schemas.microsoft.com/office/drawing/2014/main" id="{BF085B12-7304-731B-5734-E244B8EC40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27382661"/>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3.jpg"/><Relationship Id="rId5" Type="http://schemas.openxmlformats.org/officeDocument/2006/relationships/image" Target="../media/image5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56.png"/><Relationship Id="rId5" Type="http://schemas.openxmlformats.org/officeDocument/2006/relationships/image" Target="../media/image2.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69.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67.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png"/><Relationship Id="rId7" Type="http://schemas.openxmlformats.org/officeDocument/2006/relationships/image" Target="../media/image74.jp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s://www.linkedin.com/company/sendme2work" TargetMode="External"/><Relationship Id="rId5" Type="http://schemas.openxmlformats.org/officeDocument/2006/relationships/hyperlink" Target="http://www.linkedin.com/in/andrewjmholland" TargetMode="External"/><Relationship Id="rId4" Type="http://schemas.openxmlformats.org/officeDocument/2006/relationships/hyperlink" Target="mailto:andrew@sendme2work.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hyperlink" Target="https://helpizzyhear.blogspot.com/2014/12/hearing-aid-update.html" TargetMode="External"/><Relationship Id="rId12"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6.jpg"/><Relationship Id="rId11" Type="http://schemas.openxmlformats.org/officeDocument/2006/relationships/hyperlink" Target="http://libreshot.com/lifts/" TargetMode="External"/><Relationship Id="rId5" Type="http://schemas.openxmlformats.org/officeDocument/2006/relationships/hyperlink" Target="https://creativecommons.org/licenses/by-sa/3.0/" TargetMode="External"/><Relationship Id="rId10" Type="http://schemas.openxmlformats.org/officeDocument/2006/relationships/image" Target="../media/image28.jpg"/><Relationship Id="rId4" Type="http://schemas.openxmlformats.org/officeDocument/2006/relationships/hyperlink" Target="https://en.wikipedia.org/wiki/Walking_stick" TargetMode="External"/><Relationship Id="rId9" Type="http://schemas.openxmlformats.org/officeDocument/2006/relationships/hyperlink" Target="https://www.flickr.com/photos/sludgeulper/3759271252" TargetMode="External"/><Relationship Id="rId14" Type="http://schemas.openxmlformats.org/officeDocument/2006/relationships/hyperlink" Target="https://pxhere.com/en/photo/117707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28FB-82BF-3C2F-7474-762F10F38813}"/>
              </a:ext>
            </a:extLst>
          </p:cNvPr>
          <p:cNvSpPr>
            <a:spLocks noGrp="1"/>
          </p:cNvSpPr>
          <p:nvPr>
            <p:ph type="ctrTitle"/>
          </p:nvPr>
        </p:nvSpPr>
        <p:spPr/>
        <p:txBody>
          <a:bodyPr/>
          <a:lstStyle/>
          <a:p>
            <a:r>
              <a:rPr lang="en-GB" sz="6000" b="1" kern="1200" dirty="0">
                <a:solidFill>
                  <a:schemeClr val="tx1"/>
                </a:solidFill>
                <a:effectLst/>
                <a:latin typeface="+mj-lt"/>
                <a:ea typeface="+mj-ea"/>
                <a:cs typeface="+mj-cs"/>
              </a:rPr>
              <a:t>Bi-Monthly Network Support Workshop</a:t>
            </a:r>
            <a:endParaRPr lang="en-GB" dirty="0"/>
          </a:p>
        </p:txBody>
      </p:sp>
      <p:sp>
        <p:nvSpPr>
          <p:cNvPr id="3" name="Subtitle 2">
            <a:extLst>
              <a:ext uri="{FF2B5EF4-FFF2-40B4-BE49-F238E27FC236}">
                <a16:creationId xmlns:a16="http://schemas.microsoft.com/office/drawing/2014/main" id="{A846CF91-4542-465A-2E22-FF32185A55EB}"/>
              </a:ext>
            </a:extLst>
          </p:cNvPr>
          <p:cNvSpPr>
            <a:spLocks noGrp="1"/>
          </p:cNvSpPr>
          <p:nvPr>
            <p:ph type="subTitle" idx="1"/>
          </p:nvPr>
        </p:nvSpPr>
        <p:spPr/>
        <p:txBody>
          <a:bodyPr/>
          <a:lstStyle/>
          <a:p>
            <a:endParaRPr lang="en-GB" dirty="0"/>
          </a:p>
        </p:txBody>
      </p:sp>
      <p:pic>
        <p:nvPicPr>
          <p:cNvPr id="7" name="Picture 6" descr="A yellow and white logo&#10;&#10;Description automatically generated">
            <a:extLst>
              <a:ext uri="{FF2B5EF4-FFF2-40B4-BE49-F238E27FC236}">
                <a16:creationId xmlns:a16="http://schemas.microsoft.com/office/drawing/2014/main" id="{F90B9D5A-CB22-3D19-53AF-442C6C1C5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479" y="5635153"/>
            <a:ext cx="1971040" cy="922447"/>
          </a:xfrm>
          <a:prstGeom prst="rect">
            <a:avLst/>
          </a:prstGeom>
        </p:spPr>
      </p:pic>
      <p:sp>
        <p:nvSpPr>
          <p:cNvPr id="8" name="Rounded Rectangle 1">
            <a:extLst>
              <a:ext uri="{FF2B5EF4-FFF2-40B4-BE49-F238E27FC236}">
                <a16:creationId xmlns:a16="http://schemas.microsoft.com/office/drawing/2014/main" id="{4AE9FD43-0353-911E-DD28-894FDA730A98}"/>
              </a:ext>
            </a:extLst>
          </p:cNvPr>
          <p:cNvSpPr txBox="1">
            <a:spLocks/>
          </p:cNvSpPr>
          <p:nvPr/>
        </p:nvSpPr>
        <p:spPr>
          <a:xfrm>
            <a:off x="838197" y="378545"/>
            <a:ext cx="10515600" cy="5067931"/>
          </a:xfrm>
          <a:prstGeom prst="roundRect">
            <a:avLst/>
          </a:prstGeom>
          <a:solidFill>
            <a:schemeClr val="tx1"/>
          </a:solidFill>
          <a:ln w="38100" cap="flat" cmpd="sng" algn="ctr">
            <a:solidFill>
              <a:schemeClr val="accent1"/>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1000"/>
              </a:spcBef>
              <a:buFont typeface="Arial" panose="020B0604020202020204" pitchFamily="34" charset="0"/>
              <a:buNone/>
              <a:defRPr/>
            </a:pPr>
            <a:endParaRPr lang="en-GB" sz="2800" b="1" dirty="0">
              <a:solidFill>
                <a:schemeClr val="accent4"/>
              </a:solidFill>
              <a:latin typeface="Poppins" panose="00000500000000000000" pitchFamily="2" charset="0"/>
              <a:cs typeface="Poppins" panose="00000500000000000000" pitchFamily="2" charset="0"/>
            </a:endParaRPr>
          </a:p>
          <a:p>
            <a:pPr algn="ctr">
              <a:spcBef>
                <a:spcPts val="1000"/>
              </a:spcBef>
              <a:buFont typeface="Arial" panose="020B0604020202020204" pitchFamily="34" charset="0"/>
              <a:buNone/>
              <a:defRPr/>
            </a:pPr>
            <a:endParaRPr lang="en-GB" sz="2800" b="1" dirty="0">
              <a:solidFill>
                <a:schemeClr val="accent4"/>
              </a:solidFill>
              <a:latin typeface="Poppins" panose="00000500000000000000" pitchFamily="2" charset="0"/>
              <a:cs typeface="Poppins" panose="00000500000000000000" pitchFamily="2" charset="0"/>
            </a:endParaRPr>
          </a:p>
          <a:p>
            <a:pPr algn="ctr">
              <a:spcBef>
                <a:spcPts val="1000"/>
              </a:spcBef>
              <a:buFont typeface="Arial" panose="020B0604020202020204" pitchFamily="34" charset="0"/>
              <a:buNone/>
              <a:defRPr/>
            </a:pPr>
            <a:endParaRPr lang="en-GB" sz="2800" b="1" dirty="0">
              <a:solidFill>
                <a:schemeClr val="accent4"/>
              </a:solidFill>
              <a:latin typeface="Poppins" panose="00000500000000000000" pitchFamily="2" charset="0"/>
              <a:cs typeface="Poppins" panose="00000500000000000000" pitchFamily="2" charset="0"/>
            </a:endParaRPr>
          </a:p>
          <a:p>
            <a:pPr algn="ctr">
              <a:spcBef>
                <a:spcPts val="1000"/>
              </a:spcBef>
              <a:buFont typeface="Arial" panose="020B0604020202020204" pitchFamily="34" charset="0"/>
              <a:buNone/>
              <a:defRPr/>
            </a:pPr>
            <a:endParaRPr lang="en-GB" sz="2800" b="1" dirty="0">
              <a:solidFill>
                <a:schemeClr val="accent4"/>
              </a:solidFill>
              <a:latin typeface="Poppins" panose="00000500000000000000" pitchFamily="2" charset="0"/>
              <a:cs typeface="Poppins" panose="00000500000000000000" pitchFamily="2" charset="0"/>
            </a:endParaRPr>
          </a:p>
          <a:p>
            <a:pPr algn="ctr">
              <a:spcBef>
                <a:spcPts val="1000"/>
              </a:spcBef>
              <a:buFont typeface="Arial" panose="020B0604020202020204" pitchFamily="34" charset="0"/>
              <a:buNone/>
              <a:defRPr/>
            </a:pPr>
            <a:endParaRPr lang="en-GB" sz="2800" b="1" dirty="0">
              <a:solidFill>
                <a:schemeClr val="accent4"/>
              </a:solidFill>
              <a:latin typeface="Poppins" panose="00000500000000000000" pitchFamily="2" charset="0"/>
              <a:cs typeface="Poppins" panose="00000500000000000000" pitchFamily="2" charset="0"/>
            </a:endParaRPr>
          </a:p>
          <a:p>
            <a:pPr algn="ctr">
              <a:spcBef>
                <a:spcPts val="1000"/>
              </a:spcBef>
              <a:buFont typeface="Arial" panose="020B0604020202020204" pitchFamily="34" charset="0"/>
              <a:buNone/>
              <a:defRPr/>
            </a:pPr>
            <a:endParaRPr lang="en-GB" sz="2800" b="1" dirty="0">
              <a:solidFill>
                <a:schemeClr val="accent4"/>
              </a:solidFill>
              <a:latin typeface="Poppins" panose="00000500000000000000" pitchFamily="2" charset="0"/>
              <a:cs typeface="Poppins" panose="00000500000000000000" pitchFamily="2" charset="0"/>
            </a:endParaRPr>
          </a:p>
          <a:p>
            <a:pPr algn="ctr">
              <a:spcBef>
                <a:spcPts val="1000"/>
              </a:spcBef>
              <a:buFont typeface="Arial" panose="020B0604020202020204" pitchFamily="34" charset="0"/>
              <a:buNone/>
              <a:defRPr/>
            </a:pPr>
            <a:r>
              <a:rPr lang="en-GB" b="1" dirty="0">
                <a:solidFill>
                  <a:schemeClr val="accent4"/>
                </a:solidFill>
                <a:latin typeface="Poppins" panose="00000500000000000000" pitchFamily="2" charset="0"/>
                <a:cs typeface="Poppins" panose="00000500000000000000" pitchFamily="2" charset="0"/>
              </a:rPr>
              <a:t>22.10.25</a:t>
            </a:r>
            <a:endParaRPr lang="en-US" dirty="0">
              <a:solidFill>
                <a:schemeClr val="accent4"/>
              </a:solidFill>
            </a:endParaRPr>
          </a:p>
        </p:txBody>
      </p:sp>
      <p:sp>
        <p:nvSpPr>
          <p:cNvPr id="4" name="Title 1">
            <a:extLst>
              <a:ext uri="{FF2B5EF4-FFF2-40B4-BE49-F238E27FC236}">
                <a16:creationId xmlns:a16="http://schemas.microsoft.com/office/drawing/2014/main" id="{B235DC80-99C4-CD09-D04E-AE461030E822}"/>
              </a:ext>
            </a:extLst>
          </p:cNvPr>
          <p:cNvSpPr txBox="1">
            <a:spLocks/>
          </p:cNvSpPr>
          <p:nvPr/>
        </p:nvSpPr>
        <p:spPr>
          <a:xfrm>
            <a:off x="1787297" y="1600200"/>
            <a:ext cx="8617399" cy="11988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b="1" dirty="0">
                <a:solidFill>
                  <a:schemeClr val="bg1"/>
                </a:solidFill>
                <a:latin typeface="Poppins" panose="00000500000000000000" pitchFamily="2" charset="0"/>
                <a:cs typeface="Poppins" panose="00000500000000000000" pitchFamily="2" charset="0"/>
              </a:rPr>
              <a:t>Hidden Opportunities</a:t>
            </a:r>
            <a:endParaRPr lang="en-GB"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87071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B11BF5-961A-9036-3EB9-6CBC7DD9C1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38A4B8-CF08-ACDA-FB1A-F3C431352C63}"/>
              </a:ext>
            </a:extLst>
          </p:cNvPr>
          <p:cNvSpPr>
            <a:spLocks noGrp="1"/>
          </p:cNvSpPr>
          <p:nvPr>
            <p:ph type="title"/>
          </p:nvPr>
        </p:nvSpPr>
        <p:spPr/>
        <p:txBody>
          <a:bodyPr>
            <a:normAutofit/>
          </a:bodyPr>
          <a:lstStyle/>
          <a:p>
            <a:pPr algn="ctr"/>
            <a:r>
              <a:rPr lang="en-GB" b="1" dirty="0"/>
              <a:t>Website Accessibility - WCAG</a:t>
            </a:r>
            <a:br>
              <a:rPr lang="en-GB" b="1" dirty="0"/>
            </a:br>
            <a:endParaRPr lang="en-GB" dirty="0"/>
          </a:p>
        </p:txBody>
      </p:sp>
      <p:sp>
        <p:nvSpPr>
          <p:cNvPr id="7" name="Content Placeholder 6">
            <a:extLst>
              <a:ext uri="{FF2B5EF4-FFF2-40B4-BE49-F238E27FC236}">
                <a16:creationId xmlns:a16="http://schemas.microsoft.com/office/drawing/2014/main" id="{EF51CA64-73B0-DBC9-FD2A-7CC7015B599C}"/>
              </a:ext>
            </a:extLst>
          </p:cNvPr>
          <p:cNvSpPr>
            <a:spLocks noGrp="1"/>
          </p:cNvSpPr>
          <p:nvPr>
            <p:ph idx="1"/>
          </p:nvPr>
        </p:nvSpPr>
        <p:spPr>
          <a:xfrm>
            <a:off x="610168" y="1211637"/>
            <a:ext cx="10971663" cy="5281238"/>
          </a:xfrm>
        </p:spPr>
        <p:txBody>
          <a:bodyPr/>
          <a:lstStyle/>
          <a:p>
            <a:r>
              <a:rPr lang="en-GB" dirty="0"/>
              <a:t>The foundations of web accessibility are based on 4 key WCAG principles:</a:t>
            </a:r>
          </a:p>
          <a:p>
            <a:r>
              <a:rPr lang="en-GB" b="1" dirty="0"/>
              <a:t>P.O.U.R.</a:t>
            </a:r>
          </a:p>
          <a:p>
            <a:br>
              <a:rPr lang="en-GB" dirty="0"/>
            </a:br>
            <a:r>
              <a:rPr lang="en-GB" dirty="0"/>
              <a:t>🧠 </a:t>
            </a:r>
            <a:r>
              <a:rPr lang="en-GB" b="1" dirty="0"/>
              <a:t>Perceivable</a:t>
            </a:r>
            <a:r>
              <a:rPr lang="en-GB" dirty="0"/>
              <a:t> – Can people </a:t>
            </a:r>
            <a:r>
              <a:rPr lang="en-GB" i="1" dirty="0"/>
              <a:t>see</a:t>
            </a:r>
            <a:r>
              <a:rPr lang="en-GB" dirty="0"/>
              <a:t> or </a:t>
            </a:r>
            <a:r>
              <a:rPr lang="en-GB" i="1" dirty="0"/>
              <a:t>hear</a:t>
            </a:r>
            <a:r>
              <a:rPr lang="en-GB" dirty="0"/>
              <a:t> your content?</a:t>
            </a:r>
          </a:p>
          <a:p>
            <a:br>
              <a:rPr lang="en-GB" dirty="0"/>
            </a:br>
            <a:r>
              <a:rPr lang="en-GB" dirty="0"/>
              <a:t>🖱️ </a:t>
            </a:r>
            <a:r>
              <a:rPr lang="en-GB" b="1" dirty="0"/>
              <a:t>Operable</a:t>
            </a:r>
            <a:r>
              <a:rPr lang="en-GB" dirty="0"/>
              <a:t> – Can everyone </a:t>
            </a:r>
            <a:r>
              <a:rPr lang="en-GB" i="1" dirty="0"/>
              <a:t>navigate</a:t>
            </a:r>
            <a:r>
              <a:rPr lang="en-GB" dirty="0"/>
              <a:t> and </a:t>
            </a:r>
            <a:r>
              <a:rPr lang="en-GB" i="1" dirty="0"/>
              <a:t>interact</a:t>
            </a:r>
            <a:r>
              <a:rPr lang="en-GB" dirty="0"/>
              <a:t> with it?</a:t>
            </a:r>
          </a:p>
          <a:p>
            <a:br>
              <a:rPr lang="en-GB" dirty="0"/>
            </a:br>
            <a:r>
              <a:rPr lang="en-GB" dirty="0"/>
              <a:t>📖 </a:t>
            </a:r>
            <a:r>
              <a:rPr lang="en-GB" b="1" dirty="0"/>
              <a:t>Understandable</a:t>
            </a:r>
            <a:r>
              <a:rPr lang="en-GB" dirty="0"/>
              <a:t> – Is it </a:t>
            </a:r>
            <a:r>
              <a:rPr lang="en-GB" i="1" dirty="0"/>
              <a:t>clear</a:t>
            </a:r>
            <a:r>
              <a:rPr lang="en-GB" dirty="0"/>
              <a:t> and </a:t>
            </a:r>
            <a:r>
              <a:rPr lang="en-GB" i="1" dirty="0"/>
              <a:t>easy to follow</a:t>
            </a:r>
            <a:r>
              <a:rPr lang="en-GB" dirty="0"/>
              <a:t>?</a:t>
            </a:r>
          </a:p>
          <a:p>
            <a:br>
              <a:rPr lang="en-GB" dirty="0"/>
            </a:br>
            <a:r>
              <a:rPr lang="en-GB" dirty="0"/>
              <a:t>💻 </a:t>
            </a:r>
            <a:r>
              <a:rPr lang="en-GB" b="1" dirty="0"/>
              <a:t>Robust</a:t>
            </a:r>
            <a:r>
              <a:rPr lang="en-GB" dirty="0"/>
              <a:t> – Does it </a:t>
            </a:r>
            <a:r>
              <a:rPr lang="en-GB" i="1" dirty="0"/>
              <a:t>work well</a:t>
            </a:r>
            <a:r>
              <a:rPr lang="en-GB" dirty="0"/>
              <a:t> across browsers, devices and assistive tech?</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04545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E4950A5-D427-5FED-4E9A-69543E5226E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02E7E6-BBAE-4F85-EDDC-1F13A2C3E5CB}"/>
              </a:ext>
            </a:extLst>
          </p:cNvPr>
          <p:cNvSpPr>
            <a:spLocks noGrp="1"/>
          </p:cNvSpPr>
          <p:nvPr>
            <p:ph type="title"/>
          </p:nvPr>
        </p:nvSpPr>
        <p:spPr>
          <a:xfrm>
            <a:off x="838200" y="133134"/>
            <a:ext cx="10515600" cy="561348"/>
          </a:xfrm>
        </p:spPr>
        <p:txBody>
          <a:bodyPr>
            <a:normAutofit fontScale="90000"/>
          </a:bodyPr>
          <a:lstStyle/>
          <a:p>
            <a:pPr algn="ctr"/>
            <a:r>
              <a:rPr lang="en-GB" b="1" dirty="0"/>
              <a:t>Website Accessibility - WCAG</a:t>
            </a:r>
            <a:endParaRPr lang="en-GB" dirty="0"/>
          </a:p>
        </p:txBody>
      </p:sp>
      <p:sp>
        <p:nvSpPr>
          <p:cNvPr id="7" name="Content Placeholder 6">
            <a:extLst>
              <a:ext uri="{FF2B5EF4-FFF2-40B4-BE49-F238E27FC236}">
                <a16:creationId xmlns:a16="http://schemas.microsoft.com/office/drawing/2014/main" id="{F550298F-47D7-2D50-BF2D-5C85D93DD94C}"/>
              </a:ext>
            </a:extLst>
          </p:cNvPr>
          <p:cNvSpPr>
            <a:spLocks noGrp="1"/>
          </p:cNvSpPr>
          <p:nvPr>
            <p:ph idx="1"/>
          </p:nvPr>
        </p:nvSpPr>
        <p:spPr>
          <a:xfrm>
            <a:off x="404680" y="4022466"/>
            <a:ext cx="11382639" cy="1043141"/>
          </a:xfrm>
        </p:spPr>
        <p:txBody>
          <a:bodyPr/>
          <a:lstStyle/>
          <a:p>
            <a:pPr algn="ctr"/>
            <a:r>
              <a:rPr lang="en-GB" b="1" dirty="0"/>
              <a:t>Want to check if your marketing content &amp; website follows WCAG basics/compliance?</a:t>
            </a:r>
          </a:p>
        </p:txBody>
      </p:sp>
      <p:sp>
        <p:nvSpPr>
          <p:cNvPr id="2" name="Rectangle 1">
            <a:extLst>
              <a:ext uri="{FF2B5EF4-FFF2-40B4-BE49-F238E27FC236}">
                <a16:creationId xmlns:a16="http://schemas.microsoft.com/office/drawing/2014/main" id="{EEE12258-5B97-2AE3-6F6A-7C5C7C4C5886}"/>
              </a:ext>
            </a:extLst>
          </p:cNvPr>
          <p:cNvSpPr>
            <a:spLocks noChangeArrowheads="1"/>
          </p:cNvSpPr>
          <p:nvPr/>
        </p:nvSpPr>
        <p:spPr bwMode="auto">
          <a:xfrm>
            <a:off x="0" y="887990"/>
            <a:ext cx="1266083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chemeClr val="tx1"/>
                </a:solidFill>
                <a:effectLst/>
                <a:latin typeface="+mj-lt"/>
              </a:rPr>
              <a:t>🧏‍♀️  </a:t>
            </a:r>
            <a:r>
              <a:rPr lang="en-US" altLang="en-US" sz="2800" b="1" dirty="0">
                <a:latin typeface="+mj-lt"/>
              </a:rPr>
              <a:t>S</a:t>
            </a:r>
            <a:r>
              <a:rPr kumimoji="0" lang="en-US" altLang="en-US" sz="2800" b="1" i="0" u="none" strike="noStrike" cap="none" normalizeH="0" baseline="0" dirty="0">
                <a:ln>
                  <a:noFill/>
                </a:ln>
                <a:solidFill>
                  <a:schemeClr val="tx1"/>
                </a:solidFill>
                <a:effectLst/>
                <a:latin typeface="+mj-lt"/>
              </a:rPr>
              <a:t>creen</a:t>
            </a:r>
            <a:r>
              <a:rPr kumimoji="0" lang="en-US" altLang="en-US" sz="2800" b="1" i="0" u="none" strike="noStrike" cap="none" normalizeH="0" dirty="0">
                <a:ln>
                  <a:noFill/>
                </a:ln>
                <a:solidFill>
                  <a:schemeClr val="tx1"/>
                </a:solidFill>
                <a:effectLst/>
                <a:latin typeface="+mj-lt"/>
              </a:rPr>
              <a:t> reader, Alt Text, Captions</a:t>
            </a:r>
            <a:r>
              <a:rPr kumimoji="0" lang="en-US" altLang="en-US" sz="2800" b="0" i="0" u="none" strike="noStrike" cap="none" normalizeH="0" baseline="0" dirty="0">
                <a:ln>
                  <a:noFill/>
                </a:ln>
                <a:solidFill>
                  <a:schemeClr val="tx1"/>
                </a:solidFill>
                <a:effectLst/>
                <a:latin typeface="+mj-lt"/>
              </a:rPr>
              <a:t> (Deaf/hard of hearing barrier)</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chemeClr val="tx1"/>
                </a:solidFill>
                <a:effectLst/>
                <a:latin typeface="+mj-lt"/>
              </a:rPr>
              <a:t>👩‍🦯  </a:t>
            </a:r>
            <a:r>
              <a:rPr lang="en-US" altLang="en-US" sz="2800" b="1" dirty="0">
                <a:latin typeface="+mj-lt"/>
              </a:rPr>
              <a:t>Website </a:t>
            </a:r>
            <a:r>
              <a:rPr kumimoji="0" lang="en-US" altLang="en-US" sz="2800" b="1" i="0" u="none" strike="noStrike" cap="none" normalizeH="0" baseline="0" dirty="0">
                <a:ln>
                  <a:noFill/>
                </a:ln>
                <a:solidFill>
                  <a:schemeClr val="tx1"/>
                </a:solidFill>
                <a:effectLst/>
                <a:latin typeface="+mj-lt"/>
              </a:rPr>
              <a:t>navigation</a:t>
            </a:r>
            <a:r>
              <a:rPr kumimoji="0" lang="en-US" altLang="en-US" sz="2800" b="0" i="0" u="none" strike="noStrike" cap="none" normalizeH="0" baseline="0" dirty="0">
                <a:ln>
                  <a:noFill/>
                </a:ln>
                <a:solidFill>
                  <a:schemeClr val="tx1"/>
                </a:solidFill>
                <a:effectLst/>
                <a:latin typeface="+mj-lt"/>
              </a:rPr>
              <a:t> (Physical/motor barrier)</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chemeClr val="tx1"/>
                </a:solidFill>
                <a:effectLst/>
                <a:latin typeface="+mj-lt"/>
              </a:rPr>
              <a:t>📱  </a:t>
            </a:r>
            <a:r>
              <a:rPr lang="en-US" altLang="en-US" sz="2800" b="1" dirty="0">
                <a:latin typeface="+mj-lt"/>
              </a:rPr>
              <a:t>T</a:t>
            </a:r>
            <a:r>
              <a:rPr kumimoji="0" lang="en-US" altLang="en-US" sz="2800" b="1" i="0" u="none" strike="noStrike" cap="none" normalizeH="0" baseline="0" dirty="0">
                <a:ln>
                  <a:noFill/>
                </a:ln>
                <a:solidFill>
                  <a:schemeClr val="tx1"/>
                </a:solidFill>
                <a:effectLst/>
                <a:latin typeface="+mj-lt"/>
              </a:rPr>
              <a:t>ext,</a:t>
            </a:r>
            <a:r>
              <a:rPr kumimoji="0" lang="en-US" altLang="en-US" sz="2800" b="1" i="0" u="none" strike="noStrike" cap="none" normalizeH="0" dirty="0">
                <a:ln>
                  <a:noFill/>
                </a:ln>
                <a:solidFill>
                  <a:schemeClr val="tx1"/>
                </a:solidFill>
                <a:effectLst/>
                <a:latin typeface="+mj-lt"/>
              </a:rPr>
              <a:t> </a:t>
            </a:r>
            <a:r>
              <a:rPr kumimoji="0" lang="en-US" altLang="en-US" sz="2800" b="1" i="0" u="none" strike="noStrike" cap="none" normalizeH="0" dirty="0" err="1">
                <a:ln>
                  <a:noFill/>
                </a:ln>
                <a:solidFill>
                  <a:schemeClr val="tx1"/>
                </a:solidFill>
                <a:effectLst/>
                <a:latin typeface="+mj-lt"/>
              </a:rPr>
              <a:t>colours</a:t>
            </a:r>
            <a:r>
              <a:rPr kumimoji="0" lang="en-US" altLang="en-US" sz="2800" b="1" i="0" u="none" strike="noStrike" cap="none" normalizeH="0" dirty="0">
                <a:ln>
                  <a:noFill/>
                </a:ln>
                <a:solidFill>
                  <a:schemeClr val="tx1"/>
                </a:solidFill>
                <a:effectLst/>
                <a:latin typeface="+mj-lt"/>
              </a:rPr>
              <a:t> and </a:t>
            </a:r>
            <a:r>
              <a:rPr kumimoji="0" lang="en-US" altLang="en-US" sz="2800" b="1" i="0" u="none" strike="noStrike" cap="none" normalizeH="0" baseline="0" dirty="0">
                <a:ln>
                  <a:noFill/>
                </a:ln>
                <a:solidFill>
                  <a:schemeClr val="tx1"/>
                </a:solidFill>
                <a:effectLst/>
                <a:latin typeface="+mj-lt"/>
              </a:rPr>
              <a:t> contrast</a:t>
            </a:r>
            <a:r>
              <a:rPr kumimoji="0" lang="en-US" altLang="en-US" sz="2800" b="0" i="0" u="none" strike="noStrike" cap="none" normalizeH="0" baseline="0" dirty="0">
                <a:ln>
                  <a:noFill/>
                </a:ln>
                <a:solidFill>
                  <a:schemeClr val="tx1"/>
                </a:solidFill>
                <a:effectLst/>
                <a:latin typeface="+mj-lt"/>
              </a:rPr>
              <a:t> (Visual</a:t>
            </a:r>
            <a:r>
              <a:rPr kumimoji="0" lang="en-US" altLang="en-US" sz="2800" b="0" i="0" u="none" strike="noStrike" cap="none" normalizeH="0" dirty="0">
                <a:ln>
                  <a:noFill/>
                </a:ln>
                <a:solidFill>
                  <a:schemeClr val="tx1"/>
                </a:solidFill>
                <a:effectLst/>
                <a:latin typeface="+mj-lt"/>
              </a:rPr>
              <a:t> barrier</a:t>
            </a:r>
            <a:r>
              <a:rPr kumimoji="0" lang="en-US" altLang="en-US" sz="2800" b="0" i="0" u="none" strike="noStrike" cap="none" normalizeH="0" baseline="0" dirty="0">
                <a:ln>
                  <a:noFill/>
                </a:ln>
                <a:solidFill>
                  <a:schemeClr val="tx1"/>
                </a:solidFill>
                <a:effectLst/>
                <a:latin typeface="+mj-lt"/>
              </a:rPr>
              <a: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chemeClr val="tx1"/>
                </a:solidFill>
                <a:effectLst/>
                <a:latin typeface="+mj-lt"/>
              </a:rPr>
              <a:t>🧠  </a:t>
            </a:r>
            <a:r>
              <a:rPr lang="en-US" altLang="en-US" sz="2800" b="1" dirty="0">
                <a:latin typeface="+mj-lt"/>
              </a:rPr>
              <a:t>U</a:t>
            </a:r>
            <a:r>
              <a:rPr kumimoji="0" lang="en-US" altLang="en-US" sz="2800" b="1" i="0" u="none" strike="noStrike" cap="none" normalizeH="0" baseline="0" dirty="0">
                <a:ln>
                  <a:noFill/>
                </a:ln>
                <a:solidFill>
                  <a:schemeClr val="tx1"/>
                </a:solidFill>
                <a:effectLst/>
                <a:latin typeface="+mj-lt"/>
              </a:rPr>
              <a:t>se of text and language</a:t>
            </a:r>
            <a:r>
              <a:rPr kumimoji="0" lang="en-US" altLang="en-US" sz="2800" b="0" i="0" u="none" strike="noStrike" cap="none" normalizeH="0" baseline="0" dirty="0">
                <a:ln>
                  <a:noFill/>
                </a:ln>
                <a:solidFill>
                  <a:schemeClr val="tx1"/>
                </a:solidFill>
                <a:effectLst/>
                <a:latin typeface="+mj-lt"/>
              </a:rPr>
              <a:t> (Neurodivergent/cognitive barrier)</a:t>
            </a:r>
          </a:p>
        </p:txBody>
      </p:sp>
      <p:pic>
        <p:nvPicPr>
          <p:cNvPr id="6148" name="Picture 4" descr="PDF icon stock vector. Illustration of site, isolated ...">
            <a:extLst>
              <a:ext uri="{FF2B5EF4-FFF2-40B4-BE49-F238E27FC236}">
                <a16:creationId xmlns:a16="http://schemas.microsoft.com/office/drawing/2014/main" id="{4F52E747-B02B-C6CD-5F9B-E67C89B18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575" y="5059995"/>
            <a:ext cx="1633326" cy="1633326"/>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6150" name="Picture 6" descr="The origin and evolution of Chat GPT: The natural language model that is  changing the game">
            <a:extLst>
              <a:ext uri="{FF2B5EF4-FFF2-40B4-BE49-F238E27FC236}">
                <a16:creationId xmlns:a16="http://schemas.microsoft.com/office/drawing/2014/main" id="{78D8D969-ACCB-0C06-4D6D-520DD92DD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794" y="5028450"/>
            <a:ext cx="2736631" cy="1664871"/>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80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fade">
                                      <p:cBhvr>
                                        <p:cTn id="35" dur="1000"/>
                                        <p:tgtEl>
                                          <p:spTgt spid="6148"/>
                                        </p:tgtEl>
                                      </p:cBhvr>
                                    </p:animEffect>
                                    <p:anim calcmode="lin" valueType="num">
                                      <p:cBhvr>
                                        <p:cTn id="36" dur="1000" fill="hold"/>
                                        <p:tgtEl>
                                          <p:spTgt spid="6148"/>
                                        </p:tgtEl>
                                        <p:attrNameLst>
                                          <p:attrName>ppt_x</p:attrName>
                                        </p:attrNameLst>
                                      </p:cBhvr>
                                      <p:tavLst>
                                        <p:tav tm="0">
                                          <p:val>
                                            <p:strVal val="#ppt_x"/>
                                          </p:val>
                                        </p:tav>
                                        <p:tav tm="100000">
                                          <p:val>
                                            <p:strVal val="#ppt_x"/>
                                          </p:val>
                                        </p:tav>
                                      </p:tavLst>
                                    </p:anim>
                                    <p:anim calcmode="lin" valueType="num">
                                      <p:cBhvr>
                                        <p:cTn id="37"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150"/>
                                        </p:tgtEl>
                                        <p:attrNameLst>
                                          <p:attrName>style.visibility</p:attrName>
                                        </p:attrNameLst>
                                      </p:cBhvr>
                                      <p:to>
                                        <p:strVal val="visible"/>
                                      </p:to>
                                    </p:set>
                                    <p:animEffect transition="in" filter="fade">
                                      <p:cBhvr>
                                        <p:cTn id="42" dur="1000"/>
                                        <p:tgtEl>
                                          <p:spTgt spid="6150"/>
                                        </p:tgtEl>
                                      </p:cBhvr>
                                    </p:animEffect>
                                    <p:anim calcmode="lin" valueType="num">
                                      <p:cBhvr>
                                        <p:cTn id="43" dur="1000" fill="hold"/>
                                        <p:tgtEl>
                                          <p:spTgt spid="6150"/>
                                        </p:tgtEl>
                                        <p:attrNameLst>
                                          <p:attrName>ppt_x</p:attrName>
                                        </p:attrNameLst>
                                      </p:cBhvr>
                                      <p:tavLst>
                                        <p:tav tm="0">
                                          <p:val>
                                            <p:strVal val="#ppt_x"/>
                                          </p:val>
                                        </p:tav>
                                        <p:tav tm="100000">
                                          <p:val>
                                            <p:strVal val="#ppt_x"/>
                                          </p:val>
                                        </p:tav>
                                      </p:tavLst>
                                    </p:anim>
                                    <p:anim calcmode="lin" valueType="num">
                                      <p:cBhvr>
                                        <p:cTn id="4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D484E56-9CB0-26E6-158D-347EC4057110}"/>
              </a:ext>
            </a:extLst>
          </p:cNvPr>
          <p:cNvPicPr>
            <a:picLocks noGrp="1" noChangeAspect="1"/>
          </p:cNvPicPr>
          <p:nvPr>
            <p:ph idx="1"/>
          </p:nvPr>
        </p:nvPicPr>
        <p:blipFill>
          <a:blip r:embed="rId2"/>
          <a:stretch>
            <a:fillRect/>
          </a:stretch>
        </p:blipFill>
        <p:spPr>
          <a:xfrm>
            <a:off x="255559" y="842132"/>
            <a:ext cx="9172157" cy="5173735"/>
          </a:xfrm>
          <a:prstGeom prst="rect">
            <a:avLst/>
          </a:prstGeom>
        </p:spPr>
      </p:pic>
      <p:pic>
        <p:nvPicPr>
          <p:cNvPr id="9" name="Picture 8" descr="sendme2work company logo. white text reads 'sendme2work inclusion within the workspace'">
            <a:extLst>
              <a:ext uri="{FF2B5EF4-FFF2-40B4-BE49-F238E27FC236}">
                <a16:creationId xmlns:a16="http://schemas.microsoft.com/office/drawing/2014/main" id="{C3AC115F-0209-8353-B73F-8CAD79DDB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406" y="5801625"/>
            <a:ext cx="1971040" cy="922447"/>
          </a:xfrm>
          <a:prstGeom prst="rect">
            <a:avLst/>
          </a:prstGeom>
        </p:spPr>
      </p:pic>
      <p:pic>
        <p:nvPicPr>
          <p:cNvPr id="11" name="Picture 10">
            <a:extLst>
              <a:ext uri="{FF2B5EF4-FFF2-40B4-BE49-F238E27FC236}">
                <a16:creationId xmlns:a16="http://schemas.microsoft.com/office/drawing/2014/main" id="{E6512B11-0B39-F276-B7E4-CA9DEC23DD05}"/>
              </a:ext>
            </a:extLst>
          </p:cNvPr>
          <p:cNvPicPr>
            <a:picLocks noChangeAspect="1"/>
          </p:cNvPicPr>
          <p:nvPr/>
        </p:nvPicPr>
        <p:blipFill>
          <a:blip r:embed="rId4"/>
          <a:stretch>
            <a:fillRect/>
          </a:stretch>
        </p:blipFill>
        <p:spPr>
          <a:xfrm>
            <a:off x="9718481" y="2347557"/>
            <a:ext cx="2090789" cy="2162886"/>
          </a:xfrm>
          <a:prstGeom prst="rect">
            <a:avLst/>
          </a:prstGeom>
        </p:spPr>
      </p:pic>
    </p:spTree>
    <p:extLst>
      <p:ext uri="{BB962C8B-B14F-4D97-AF65-F5344CB8AC3E}">
        <p14:creationId xmlns:p14="http://schemas.microsoft.com/office/powerpoint/2010/main" val="229321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6256CBE-3F2E-8AD4-48FA-63CC8D6DF0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A9DFE4-6470-8A00-56B2-0B726637B1D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744B64F-7780-679C-9B72-23A2490D0648}"/>
              </a:ext>
            </a:extLst>
          </p:cNvPr>
          <p:cNvSpPr>
            <a:spLocks noGrp="1"/>
          </p:cNvSpPr>
          <p:nvPr>
            <p:ph idx="1"/>
          </p:nvPr>
        </p:nvSpPr>
        <p:spPr/>
        <p:txBody>
          <a:bodyPr/>
          <a:lstStyle/>
          <a:p>
            <a:endParaRPr lang="en-GB"/>
          </a:p>
        </p:txBody>
      </p:sp>
      <p:pic>
        <p:nvPicPr>
          <p:cNvPr id="8" name="Content Placeholder 7">
            <a:extLst>
              <a:ext uri="{FF2B5EF4-FFF2-40B4-BE49-F238E27FC236}">
                <a16:creationId xmlns:a16="http://schemas.microsoft.com/office/drawing/2014/main" id="{569A933A-2FC6-C1A6-1560-052872764427}"/>
              </a:ext>
            </a:extLst>
          </p:cNvPr>
          <p:cNvPicPr>
            <a:picLocks noChangeAspect="1"/>
          </p:cNvPicPr>
          <p:nvPr/>
        </p:nvPicPr>
        <p:blipFill>
          <a:blip r:embed="rId2"/>
          <a:stretch>
            <a:fillRect/>
          </a:stretch>
        </p:blipFill>
        <p:spPr>
          <a:xfrm>
            <a:off x="352743" y="250689"/>
            <a:ext cx="3618384" cy="6356622"/>
          </a:xfrm>
          <a:prstGeom prst="rect">
            <a:avLst/>
          </a:prstGeom>
        </p:spPr>
      </p:pic>
      <p:pic>
        <p:nvPicPr>
          <p:cNvPr id="10" name="Content Placeholder 9">
            <a:extLst>
              <a:ext uri="{FF2B5EF4-FFF2-40B4-BE49-F238E27FC236}">
                <a16:creationId xmlns:a16="http://schemas.microsoft.com/office/drawing/2014/main" id="{DD1D9378-5102-1669-04AD-C56046FA6653}"/>
              </a:ext>
            </a:extLst>
          </p:cNvPr>
          <p:cNvPicPr>
            <a:picLocks noChangeAspect="1"/>
          </p:cNvPicPr>
          <p:nvPr/>
        </p:nvPicPr>
        <p:blipFill>
          <a:blip r:embed="rId3"/>
          <a:stretch>
            <a:fillRect/>
          </a:stretch>
        </p:blipFill>
        <p:spPr>
          <a:xfrm>
            <a:off x="4162410" y="1183599"/>
            <a:ext cx="7887036" cy="4490802"/>
          </a:xfrm>
          <a:prstGeom prst="rect">
            <a:avLst/>
          </a:prstGeom>
        </p:spPr>
      </p:pic>
      <p:pic>
        <p:nvPicPr>
          <p:cNvPr id="5" name="Picture 4" descr="sendme2work company logo. white text reads 'sendme2work inclusion within the workspace'">
            <a:extLst>
              <a:ext uri="{FF2B5EF4-FFF2-40B4-BE49-F238E27FC236}">
                <a16:creationId xmlns:a16="http://schemas.microsoft.com/office/drawing/2014/main" id="{ACB00FD8-BFC2-881E-4E60-FB48A8655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8406" y="5801625"/>
            <a:ext cx="1971040" cy="922447"/>
          </a:xfrm>
          <a:prstGeom prst="rect">
            <a:avLst/>
          </a:prstGeom>
        </p:spPr>
      </p:pic>
    </p:spTree>
    <p:extLst>
      <p:ext uri="{BB962C8B-B14F-4D97-AF65-F5344CB8AC3E}">
        <p14:creationId xmlns:p14="http://schemas.microsoft.com/office/powerpoint/2010/main" val="1385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E19D3-6AE0-62F4-363E-6D99B8538F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2A6945-6FCB-11F4-8F4B-D4EEE368132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50F1A30-0D69-5D91-2B4A-F169BC94ADF5}"/>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2E7E20F2-F406-F8AF-A0BF-D3FE46DEC259}"/>
              </a:ext>
            </a:extLst>
          </p:cNvPr>
          <p:cNvPicPr>
            <a:picLocks noChangeAspect="1"/>
          </p:cNvPicPr>
          <p:nvPr/>
        </p:nvPicPr>
        <p:blipFill>
          <a:blip r:embed="rId2"/>
          <a:stretch>
            <a:fillRect/>
          </a:stretch>
        </p:blipFill>
        <p:spPr>
          <a:xfrm>
            <a:off x="0" y="41461"/>
            <a:ext cx="12192000" cy="6775077"/>
          </a:xfrm>
          <a:prstGeom prst="rect">
            <a:avLst/>
          </a:prstGeom>
        </p:spPr>
      </p:pic>
    </p:spTree>
    <p:extLst>
      <p:ext uri="{BB962C8B-B14F-4D97-AF65-F5344CB8AC3E}">
        <p14:creationId xmlns:p14="http://schemas.microsoft.com/office/powerpoint/2010/main" val="3524767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yellow and black sign&#10;&#10;AI-generated content may be incorrect.">
            <a:extLst>
              <a:ext uri="{FF2B5EF4-FFF2-40B4-BE49-F238E27FC236}">
                <a16:creationId xmlns:a16="http://schemas.microsoft.com/office/drawing/2014/main" id="{1DA598B2-B9C6-1887-4F16-4FA30FDE7A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9385" y="69274"/>
            <a:ext cx="3103809" cy="6719452"/>
          </a:xfrm>
        </p:spPr>
      </p:pic>
      <p:pic>
        <p:nvPicPr>
          <p:cNvPr id="4" name="Picture 3" descr="sendme2work company logo. white text reads 'sendme2work inclusion within the workspace'">
            <a:extLst>
              <a:ext uri="{FF2B5EF4-FFF2-40B4-BE49-F238E27FC236}">
                <a16:creationId xmlns:a16="http://schemas.microsoft.com/office/drawing/2014/main" id="{C14FD79D-C575-6DB1-D6B1-6061C6E5A5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8406" y="5801625"/>
            <a:ext cx="1971040" cy="922447"/>
          </a:xfrm>
          <a:prstGeom prst="rect">
            <a:avLst/>
          </a:prstGeom>
        </p:spPr>
      </p:pic>
      <p:pic>
        <p:nvPicPr>
          <p:cNvPr id="8" name="Picture 7">
            <a:extLst>
              <a:ext uri="{FF2B5EF4-FFF2-40B4-BE49-F238E27FC236}">
                <a16:creationId xmlns:a16="http://schemas.microsoft.com/office/drawing/2014/main" id="{803040C4-0A41-C950-E243-5492FDF10663}"/>
              </a:ext>
            </a:extLst>
          </p:cNvPr>
          <p:cNvPicPr>
            <a:picLocks noChangeAspect="1"/>
          </p:cNvPicPr>
          <p:nvPr/>
        </p:nvPicPr>
        <p:blipFill>
          <a:blip r:embed="rId5"/>
          <a:stretch>
            <a:fillRect/>
          </a:stretch>
        </p:blipFill>
        <p:spPr>
          <a:xfrm>
            <a:off x="6036415" y="2957881"/>
            <a:ext cx="5680345" cy="942238"/>
          </a:xfrm>
          <a:prstGeom prst="rect">
            <a:avLst/>
          </a:prstGeom>
        </p:spPr>
      </p:pic>
      <p:pic>
        <p:nvPicPr>
          <p:cNvPr id="10" name="Picture 9" descr="A screenshot of a phone&#10;&#10;AI-generated content may be incorrect.">
            <a:extLst>
              <a:ext uri="{FF2B5EF4-FFF2-40B4-BE49-F238E27FC236}">
                <a16:creationId xmlns:a16="http://schemas.microsoft.com/office/drawing/2014/main" id="{324AB623-E779-2A12-033C-77FE3A84AC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9384" y="69274"/>
            <a:ext cx="3103809" cy="6719451"/>
          </a:xfrm>
          <a:prstGeom prst="rect">
            <a:avLst/>
          </a:prstGeom>
        </p:spPr>
      </p:pic>
    </p:spTree>
    <p:extLst>
      <p:ext uri="{BB962C8B-B14F-4D97-AF65-F5344CB8AC3E}">
        <p14:creationId xmlns:p14="http://schemas.microsoft.com/office/powerpoint/2010/main" val="359202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E0528-D461-AAB6-1B35-1F5155D26158}"/>
              </a:ext>
            </a:extLst>
          </p:cNvPr>
          <p:cNvSpPr>
            <a:spLocks noGrp="1"/>
          </p:cNvSpPr>
          <p:nvPr>
            <p:ph type="title"/>
          </p:nvPr>
        </p:nvSpPr>
        <p:spPr/>
        <p:txBody>
          <a:bodyPr>
            <a:normAutofit fontScale="90000"/>
          </a:bodyPr>
          <a:lstStyle/>
          <a:p>
            <a:pPr algn="ctr"/>
            <a:r>
              <a:rPr lang="en-GB" b="1" dirty="0"/>
              <a:t>European Accessibility Act (EAA) — </a:t>
            </a:r>
            <a:br>
              <a:rPr lang="en-GB" b="1" dirty="0"/>
            </a:br>
            <a:r>
              <a:rPr lang="en-GB" b="1" dirty="0"/>
              <a:t>10 Essentials for New Businesses</a:t>
            </a:r>
            <a:br>
              <a:rPr lang="en-GB" b="1" dirty="0"/>
            </a:br>
            <a:endParaRPr lang="en-GB" dirty="0"/>
          </a:p>
        </p:txBody>
      </p:sp>
      <p:sp>
        <p:nvSpPr>
          <p:cNvPr id="7" name="Content Placeholder 6">
            <a:extLst>
              <a:ext uri="{FF2B5EF4-FFF2-40B4-BE49-F238E27FC236}">
                <a16:creationId xmlns:a16="http://schemas.microsoft.com/office/drawing/2014/main" id="{1AC24E2B-A253-98E3-92C6-FA08AF53BE7A}"/>
              </a:ext>
            </a:extLst>
          </p:cNvPr>
          <p:cNvSpPr>
            <a:spLocks noGrp="1"/>
          </p:cNvSpPr>
          <p:nvPr>
            <p:ph idx="1"/>
          </p:nvPr>
        </p:nvSpPr>
        <p:spPr>
          <a:xfrm>
            <a:off x="610168" y="1460757"/>
            <a:ext cx="10971663" cy="5281238"/>
          </a:xfrm>
        </p:spPr>
        <p:txBody>
          <a:bodyPr/>
          <a:lstStyle/>
          <a:p>
            <a:pPr marL="457200" indent="-457200">
              <a:buFont typeface="Arial" panose="020B0604020202020204" pitchFamily="34" charset="0"/>
              <a:buChar char="•"/>
            </a:pPr>
            <a:r>
              <a:rPr lang="en-GB" sz="2500" b="1" dirty="0"/>
              <a:t>Came into force June 2025</a:t>
            </a:r>
            <a:r>
              <a:rPr lang="en-GB" sz="2500" dirty="0"/>
              <a:t> - Applies to any business selling digital products/services in the EU</a:t>
            </a:r>
          </a:p>
          <a:p>
            <a:pPr marL="457200" indent="-457200">
              <a:buFont typeface="Arial" panose="020B0604020202020204" pitchFamily="34" charset="0"/>
              <a:buChar char="•"/>
            </a:pPr>
            <a:endParaRPr lang="en-GB" sz="2500" b="1" dirty="0"/>
          </a:p>
          <a:p>
            <a:pPr marL="457200" indent="-457200">
              <a:buFont typeface="Arial" panose="020B0604020202020204" pitchFamily="34" charset="0"/>
              <a:buChar char="•"/>
            </a:pPr>
            <a:r>
              <a:rPr lang="en-GB" sz="2500" b="1" dirty="0"/>
              <a:t>Digital must be accessible</a:t>
            </a:r>
            <a:r>
              <a:rPr lang="en-GB" sz="2500" dirty="0"/>
              <a:t> – Websites, apps, content, platforms</a:t>
            </a:r>
          </a:p>
          <a:p>
            <a:pPr marL="457200" indent="-457200">
              <a:buFont typeface="Arial" panose="020B0604020202020204" pitchFamily="34" charset="0"/>
              <a:buChar char="•"/>
            </a:pPr>
            <a:endParaRPr lang="en-GB" sz="2500" b="1" dirty="0"/>
          </a:p>
          <a:p>
            <a:pPr marL="457200" indent="-457200">
              <a:buFont typeface="Arial" panose="020B0604020202020204" pitchFamily="34" charset="0"/>
              <a:buChar char="•"/>
            </a:pPr>
            <a:r>
              <a:rPr lang="en-GB" sz="2500" b="1" dirty="0"/>
              <a:t>Design smart, design early</a:t>
            </a:r>
            <a:r>
              <a:rPr lang="en-GB" sz="2500" dirty="0"/>
              <a:t> - Use accessible fonts, contrast, layouts</a:t>
            </a:r>
          </a:p>
          <a:p>
            <a:pPr marL="457200" indent="-457200">
              <a:buFont typeface="Arial" panose="020B0604020202020204" pitchFamily="34" charset="0"/>
              <a:buChar char="•"/>
            </a:pPr>
            <a:endParaRPr lang="en-GB" sz="2500" b="1" dirty="0"/>
          </a:p>
          <a:p>
            <a:pPr marL="457200" indent="-457200">
              <a:buFont typeface="Arial" panose="020B0604020202020204" pitchFamily="34" charset="0"/>
              <a:buChar char="•"/>
            </a:pPr>
            <a:r>
              <a:rPr lang="en-GB" sz="2500" b="1" dirty="0"/>
              <a:t>Know EN 301 549</a:t>
            </a:r>
            <a:r>
              <a:rPr lang="en-GB" sz="2500" dirty="0"/>
              <a:t> - EU standard aligned with </a:t>
            </a:r>
            <a:r>
              <a:rPr lang="en-GB" sz="2500" b="1" dirty="0"/>
              <a:t>WCAG</a:t>
            </a:r>
            <a:r>
              <a:rPr lang="en-GB" sz="2500" dirty="0"/>
              <a:t> 2.1 AA</a:t>
            </a:r>
            <a:br>
              <a:rPr lang="en-GB" sz="2500" dirty="0"/>
            </a:br>
            <a:endParaRPr lang="en-GB" sz="2500" dirty="0"/>
          </a:p>
          <a:p>
            <a:pPr marL="457200" indent="-457200">
              <a:buFont typeface="Arial" panose="020B0604020202020204" pitchFamily="34" charset="0"/>
              <a:buChar char="•"/>
            </a:pPr>
            <a:r>
              <a:rPr lang="en-GB" sz="2500" b="1" dirty="0"/>
              <a:t>Covers more than websites</a:t>
            </a:r>
            <a:r>
              <a:rPr lang="en-GB" sz="2500" dirty="0"/>
              <a:t> - Includes e-books, smartphones, ATMs, e-commerce</a:t>
            </a:r>
            <a:endParaRPr lang="en-GB" dirty="0"/>
          </a:p>
        </p:txBody>
      </p:sp>
    </p:spTree>
    <p:extLst>
      <p:ext uri="{BB962C8B-B14F-4D97-AF65-F5344CB8AC3E}">
        <p14:creationId xmlns:p14="http://schemas.microsoft.com/office/powerpoint/2010/main" val="27137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1000"/>
                                        <p:tgtEl>
                                          <p:spTgt spid="7">
                                            <p:txEl>
                                              <p:pRg st="7" end="7"/>
                                            </p:txEl>
                                          </p:spTgt>
                                        </p:tgtEl>
                                      </p:cBhvr>
                                    </p:animEffect>
                                    <p:anim calcmode="lin" valueType="num">
                                      <p:cBhvr>
                                        <p:cTn id="36"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4619A8-4E68-623F-496D-A3C1F47F9E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E51D88-648A-8F18-77EF-68EFD9646499}"/>
              </a:ext>
            </a:extLst>
          </p:cNvPr>
          <p:cNvSpPr>
            <a:spLocks noGrp="1"/>
          </p:cNvSpPr>
          <p:nvPr>
            <p:ph type="title"/>
          </p:nvPr>
        </p:nvSpPr>
        <p:spPr/>
        <p:txBody>
          <a:bodyPr>
            <a:normAutofit fontScale="90000"/>
          </a:bodyPr>
          <a:lstStyle/>
          <a:p>
            <a:pPr algn="ctr"/>
            <a:r>
              <a:rPr lang="en-GB" b="1" dirty="0"/>
              <a:t>European Accessibility Act (EAA) — </a:t>
            </a:r>
            <a:br>
              <a:rPr lang="en-GB" b="1" dirty="0"/>
            </a:br>
            <a:r>
              <a:rPr lang="en-GB" b="1" dirty="0"/>
              <a:t>10 Essentials for New Businesses</a:t>
            </a:r>
            <a:br>
              <a:rPr lang="en-GB" b="1" dirty="0"/>
            </a:br>
            <a:endParaRPr lang="en-GB" dirty="0"/>
          </a:p>
        </p:txBody>
      </p:sp>
      <p:sp>
        <p:nvSpPr>
          <p:cNvPr id="7" name="Content Placeholder 6">
            <a:extLst>
              <a:ext uri="{FF2B5EF4-FFF2-40B4-BE49-F238E27FC236}">
                <a16:creationId xmlns:a16="http://schemas.microsoft.com/office/drawing/2014/main" id="{9B228C94-93BB-0D61-42D1-FDD279D71521}"/>
              </a:ext>
            </a:extLst>
          </p:cNvPr>
          <p:cNvSpPr>
            <a:spLocks noGrp="1"/>
          </p:cNvSpPr>
          <p:nvPr>
            <p:ph idx="1"/>
          </p:nvPr>
        </p:nvSpPr>
        <p:spPr>
          <a:xfrm>
            <a:off x="838200" y="1419996"/>
            <a:ext cx="10515600" cy="4351338"/>
          </a:xfrm>
        </p:spPr>
        <p:txBody>
          <a:bodyPr/>
          <a:lstStyle/>
          <a:p>
            <a:pPr marL="457200" indent="-457200">
              <a:buFont typeface="Arial" panose="020B0604020202020204" pitchFamily="34" charset="0"/>
              <a:buChar char="•"/>
            </a:pPr>
            <a:r>
              <a:rPr lang="en-GB" sz="2400" b="1" dirty="0"/>
              <a:t>Add an Accessibility Statement</a:t>
            </a:r>
            <a:r>
              <a:rPr lang="en-GB" sz="2400" dirty="0"/>
              <a:t> - Share what’s accessible and support options</a:t>
            </a:r>
          </a:p>
          <a:p>
            <a:pPr marL="457200" indent="-457200">
              <a:buFont typeface="Arial" panose="020B0604020202020204" pitchFamily="34" charset="0"/>
              <a:buChar char="•"/>
            </a:pPr>
            <a:endParaRPr lang="en-GB" sz="2400" b="1" dirty="0"/>
          </a:p>
          <a:p>
            <a:pPr marL="457200" indent="-457200">
              <a:buFont typeface="Arial" panose="020B0604020202020204" pitchFamily="34" charset="0"/>
              <a:buChar char="•"/>
            </a:pPr>
            <a:r>
              <a:rPr lang="en-GB" sz="2400" b="1" dirty="0"/>
              <a:t>Better UX = Better Business</a:t>
            </a:r>
            <a:r>
              <a:rPr lang="en-GB" sz="2400" dirty="0"/>
              <a:t> - Accessibility improves SEO, reach, conversions</a:t>
            </a:r>
          </a:p>
          <a:p>
            <a:pPr marL="457200" indent="-457200">
              <a:buFont typeface="Arial" panose="020B0604020202020204" pitchFamily="34" charset="0"/>
              <a:buChar char="•"/>
            </a:pPr>
            <a:endParaRPr lang="en-GB" sz="2400" b="1" dirty="0"/>
          </a:p>
          <a:p>
            <a:pPr marL="457200" indent="-457200">
              <a:buFont typeface="Arial" panose="020B0604020202020204" pitchFamily="34" charset="0"/>
              <a:buChar char="•"/>
            </a:pPr>
            <a:r>
              <a:rPr lang="en-GB" sz="2400" b="1" dirty="0"/>
              <a:t>Micro exemptions exist</a:t>
            </a:r>
            <a:r>
              <a:rPr lang="en-GB" sz="2400" dirty="0"/>
              <a:t> - But it's safer to design with access in mind</a:t>
            </a:r>
          </a:p>
          <a:p>
            <a:pPr marL="457200" indent="-457200">
              <a:buFont typeface="Arial" panose="020B0604020202020204" pitchFamily="34" charset="0"/>
              <a:buChar char="•"/>
            </a:pPr>
            <a:endParaRPr lang="en-GB" sz="2400" b="1" dirty="0"/>
          </a:p>
          <a:p>
            <a:pPr marL="457200" indent="-457200">
              <a:buFont typeface="Arial" panose="020B0604020202020204" pitchFamily="34" charset="0"/>
              <a:buChar char="•"/>
            </a:pPr>
            <a:r>
              <a:rPr lang="en-GB" sz="2400" b="1" dirty="0"/>
              <a:t>Penalties for non-compliance</a:t>
            </a:r>
            <a:r>
              <a:rPr lang="en-GB" sz="2400" dirty="0"/>
              <a:t> - Including UK brands trading in the EU</a:t>
            </a:r>
          </a:p>
          <a:p>
            <a:pPr marL="457200" indent="-457200">
              <a:buFont typeface="Arial" panose="020B0604020202020204" pitchFamily="34" charset="0"/>
              <a:buChar char="•"/>
            </a:pPr>
            <a:endParaRPr lang="en-GB" sz="2400" b="1" dirty="0"/>
          </a:p>
          <a:p>
            <a:pPr marL="457200" indent="-457200">
              <a:buFont typeface="Arial" panose="020B0604020202020204" pitchFamily="34" charset="0"/>
              <a:buChar char="•"/>
            </a:pPr>
            <a:r>
              <a:rPr lang="en-GB" sz="2400" b="1" dirty="0"/>
              <a:t>Inclusive brands stand out</a:t>
            </a:r>
            <a:r>
              <a:rPr lang="en-GB" sz="2400" dirty="0"/>
              <a:t> - Accessibility is a creative edge</a:t>
            </a:r>
          </a:p>
          <a:p>
            <a:br>
              <a:rPr lang="en-GB" dirty="0"/>
            </a:br>
            <a:endParaRPr lang="en-GB" dirty="0"/>
          </a:p>
        </p:txBody>
      </p:sp>
    </p:spTree>
    <p:extLst>
      <p:ext uri="{BB962C8B-B14F-4D97-AF65-F5344CB8AC3E}">
        <p14:creationId xmlns:p14="http://schemas.microsoft.com/office/powerpoint/2010/main" val="220994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1000"/>
                                        <p:tgtEl>
                                          <p:spTgt spid="7">
                                            <p:txEl>
                                              <p:pRg st="8" end="8"/>
                                            </p:txEl>
                                          </p:spTgt>
                                        </p:tgtEl>
                                      </p:cBhvr>
                                    </p:animEffect>
                                    <p:anim calcmode="lin" valueType="num">
                                      <p:cBhvr>
                                        <p:cTn id="3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84FD-8410-23ED-91BC-E2F01C58ADED}"/>
              </a:ext>
            </a:extLst>
          </p:cNvPr>
          <p:cNvSpPr>
            <a:spLocks noGrp="1"/>
          </p:cNvSpPr>
          <p:nvPr>
            <p:ph type="title"/>
          </p:nvPr>
        </p:nvSpPr>
        <p:spPr/>
        <p:txBody>
          <a:bodyPr/>
          <a:lstStyle/>
          <a:p>
            <a:r>
              <a:rPr lang="en-GB" b="1" dirty="0"/>
              <a:t>4 Essentials…for everybody</a:t>
            </a:r>
          </a:p>
        </p:txBody>
      </p:sp>
      <p:pic>
        <p:nvPicPr>
          <p:cNvPr id="9" name="Picture 8" descr="Closed Captions logo in black on a white background.">
            <a:extLst>
              <a:ext uri="{FF2B5EF4-FFF2-40B4-BE49-F238E27FC236}">
                <a16:creationId xmlns:a16="http://schemas.microsoft.com/office/drawing/2014/main" id="{361BA999-B403-A15F-08AB-80CF4A8A3E9F}"/>
              </a:ext>
            </a:extLst>
          </p:cNvPr>
          <p:cNvPicPr>
            <a:picLocks noChangeAspect="1"/>
          </p:cNvPicPr>
          <p:nvPr/>
        </p:nvPicPr>
        <p:blipFill>
          <a:blip r:embed="rId3"/>
          <a:stretch>
            <a:fillRect/>
          </a:stretch>
        </p:blipFill>
        <p:spPr>
          <a:xfrm>
            <a:off x="838199" y="4453542"/>
            <a:ext cx="3200847" cy="1552792"/>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11" name="Picture 10">
            <a:extLst>
              <a:ext uri="{FF2B5EF4-FFF2-40B4-BE49-F238E27FC236}">
                <a16:creationId xmlns:a16="http://schemas.microsoft.com/office/drawing/2014/main" id="{0948C745-F481-11B0-66EC-7DDFFFC746FC}"/>
              </a:ext>
            </a:extLst>
          </p:cNvPr>
          <p:cNvPicPr>
            <a:picLocks noChangeAspect="1"/>
          </p:cNvPicPr>
          <p:nvPr/>
        </p:nvPicPr>
        <p:blipFill>
          <a:blip r:embed="rId4"/>
          <a:stretch>
            <a:fillRect/>
          </a:stretch>
        </p:blipFill>
        <p:spPr>
          <a:xfrm>
            <a:off x="8516275" y="2144137"/>
            <a:ext cx="3124261" cy="3378106"/>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6" name="Picture 5" descr="sendme2work company logo. white text reads 'sendme2work inclusion within the workspace'">
            <a:extLst>
              <a:ext uri="{FF2B5EF4-FFF2-40B4-BE49-F238E27FC236}">
                <a16:creationId xmlns:a16="http://schemas.microsoft.com/office/drawing/2014/main" id="{1E8FED81-EEE8-A26F-04F6-CAF2951049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8406" y="5801625"/>
            <a:ext cx="1971040" cy="922447"/>
          </a:xfrm>
          <a:prstGeom prst="rect">
            <a:avLst/>
          </a:prstGeom>
        </p:spPr>
      </p:pic>
      <p:pic>
        <p:nvPicPr>
          <p:cNvPr id="4098" name="Picture 2" descr="What's the alternative? How to write good alt text – Design102">
            <a:extLst>
              <a:ext uri="{FF2B5EF4-FFF2-40B4-BE49-F238E27FC236}">
                <a16:creationId xmlns:a16="http://schemas.microsoft.com/office/drawing/2014/main" id="{3610FEFC-808E-55DE-2DB8-116A32A2C4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887258"/>
            <a:ext cx="2920251" cy="1945933"/>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100" name="Picture 4" descr="Paragraph Styles | CustomGuide">
            <a:extLst>
              <a:ext uri="{FF2B5EF4-FFF2-40B4-BE49-F238E27FC236}">
                <a16:creationId xmlns:a16="http://schemas.microsoft.com/office/drawing/2014/main" id="{0541E6CC-E3B1-EEBD-6DF3-528395E08C0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006" t="13887" r="44479" b="21307"/>
          <a:stretch>
            <a:fillRect/>
          </a:stretch>
        </p:blipFill>
        <p:spPr bwMode="auto">
          <a:xfrm>
            <a:off x="4857168" y="1981373"/>
            <a:ext cx="2477663" cy="3703635"/>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994FFD-13E3-50FE-8694-FDBA74B09232}"/>
              </a:ext>
            </a:extLst>
          </p:cNvPr>
          <p:cNvPicPr>
            <a:picLocks noGrp="1" noChangeAspect="1"/>
          </p:cNvPicPr>
          <p:nvPr>
            <p:ph idx="1"/>
          </p:nvPr>
        </p:nvPicPr>
        <p:blipFill>
          <a:blip r:embed="rId3"/>
          <a:stretch>
            <a:fillRect/>
          </a:stretch>
        </p:blipFill>
        <p:spPr>
          <a:xfrm>
            <a:off x="329515" y="197547"/>
            <a:ext cx="3395462" cy="6462906"/>
          </a:xfrm>
          <a:prstGeom prst="rect">
            <a:avLst/>
          </a:prstGeom>
          <a:ln w="127000" cap="sq">
            <a:solidFill>
              <a:schemeClr val="bg2"/>
            </a:solidFill>
            <a:miter lim="800000"/>
          </a:ln>
          <a:effectLst>
            <a:outerShdw blurRad="57150" dist="50800" dir="2700000" algn="tl" rotWithShape="0">
              <a:srgbClr val="000000">
                <a:alpha val="40000"/>
              </a:srgbClr>
            </a:outerShdw>
          </a:effectLst>
        </p:spPr>
      </p:pic>
      <p:sp>
        <p:nvSpPr>
          <p:cNvPr id="3" name="Title 2">
            <a:extLst>
              <a:ext uri="{FF2B5EF4-FFF2-40B4-BE49-F238E27FC236}">
                <a16:creationId xmlns:a16="http://schemas.microsoft.com/office/drawing/2014/main" id="{C9463AB4-68AA-091A-C28B-1041E73D2147}"/>
              </a:ext>
            </a:extLst>
          </p:cNvPr>
          <p:cNvSpPr>
            <a:spLocks noGrp="1"/>
          </p:cNvSpPr>
          <p:nvPr>
            <p:ph type="title"/>
          </p:nvPr>
        </p:nvSpPr>
        <p:spPr>
          <a:xfrm>
            <a:off x="4411941" y="0"/>
            <a:ext cx="6539715" cy="2088681"/>
          </a:xfrm>
        </p:spPr>
        <p:txBody>
          <a:bodyPr>
            <a:normAutofit/>
          </a:bodyPr>
          <a:lstStyle/>
          <a:p>
            <a:r>
              <a:rPr lang="en-GB" b="1" dirty="0"/>
              <a:t>Alt text – How would you describe these images?</a:t>
            </a:r>
          </a:p>
        </p:txBody>
      </p:sp>
      <p:pic>
        <p:nvPicPr>
          <p:cNvPr id="2050" name="Picture 2" descr="Brown Bananas: Safety and How to Use">
            <a:extLst>
              <a:ext uri="{FF2B5EF4-FFF2-40B4-BE49-F238E27FC236}">
                <a16:creationId xmlns:a16="http://schemas.microsoft.com/office/drawing/2014/main" id="{E4E46A8A-0E35-26F4-F23F-256C5437B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797" y="1458171"/>
            <a:ext cx="4109000" cy="2308102"/>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52" name="Picture 4" descr="60,700+ Colleagues Coffee Stock Photos, Pictures &amp; Royalty-Free Images -  iStock | Colleagues coffee break, Work colleagues coffee, Office colleagues  coffee">
            <a:extLst>
              <a:ext uri="{FF2B5EF4-FFF2-40B4-BE49-F238E27FC236}">
                <a16:creationId xmlns:a16="http://schemas.microsoft.com/office/drawing/2014/main" id="{38045A53-ABA2-DF24-2072-BBEE6B149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448" y="4107475"/>
            <a:ext cx="4122487" cy="2552978"/>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 name="Picture 1" descr="sendme2work company logo. white text reads 'sendme2work inclusion within the workspace'">
            <a:extLst>
              <a:ext uri="{FF2B5EF4-FFF2-40B4-BE49-F238E27FC236}">
                <a16:creationId xmlns:a16="http://schemas.microsoft.com/office/drawing/2014/main" id="{2C15C5D7-E45C-83EC-9824-951DB74855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8406" y="5801625"/>
            <a:ext cx="1971040" cy="922447"/>
          </a:xfrm>
          <a:prstGeom prst="rect">
            <a:avLst/>
          </a:prstGeom>
        </p:spPr>
      </p:pic>
      <p:pic>
        <p:nvPicPr>
          <p:cNvPr id="3076" name="Picture 4" descr="Circle, linkedin icon - Free download on Iconfinder">
            <a:extLst>
              <a:ext uri="{FF2B5EF4-FFF2-40B4-BE49-F238E27FC236}">
                <a16:creationId xmlns:a16="http://schemas.microsoft.com/office/drawing/2014/main" id="{7A7D89A4-4243-81CF-451A-D8B2070E93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431" y="1974577"/>
            <a:ext cx="2052912" cy="20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2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55CE90CD-72D5-0AF2-B5DE-74A484B04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88DF5-2E68-6279-693C-76E9679A318B}"/>
              </a:ext>
            </a:extLst>
          </p:cNvPr>
          <p:cNvSpPr>
            <a:spLocks noGrp="1"/>
          </p:cNvSpPr>
          <p:nvPr>
            <p:ph type="ctrTitle"/>
          </p:nvPr>
        </p:nvSpPr>
        <p:spPr/>
        <p:txBody>
          <a:bodyPr/>
          <a:lstStyle/>
          <a:p>
            <a:r>
              <a:rPr lang="en-GB" dirty="0"/>
              <a:t>About</a:t>
            </a:r>
            <a:r>
              <a:rPr lang="en-GB" baseline="0" dirty="0"/>
              <a:t> me</a:t>
            </a:r>
            <a:endParaRPr lang="en-GB" dirty="0"/>
          </a:p>
        </p:txBody>
      </p:sp>
      <p:sp>
        <p:nvSpPr>
          <p:cNvPr id="3" name="Subtitle 2">
            <a:extLst>
              <a:ext uri="{FF2B5EF4-FFF2-40B4-BE49-F238E27FC236}">
                <a16:creationId xmlns:a16="http://schemas.microsoft.com/office/drawing/2014/main" id="{3F9E6898-020A-7B18-2CAB-8F49371F6595}"/>
              </a:ext>
            </a:extLst>
          </p:cNvPr>
          <p:cNvSpPr>
            <a:spLocks noGrp="1"/>
          </p:cNvSpPr>
          <p:nvPr>
            <p:ph type="subTitle" idx="1"/>
          </p:nvPr>
        </p:nvSpPr>
        <p:spPr/>
        <p:txBody>
          <a:bodyPr/>
          <a:lstStyle/>
          <a:p>
            <a:endParaRPr lang="en-GB" dirty="0"/>
          </a:p>
        </p:txBody>
      </p:sp>
      <p:sp>
        <p:nvSpPr>
          <p:cNvPr id="8" name="Rounded Rectangle 1">
            <a:extLst>
              <a:ext uri="{FF2B5EF4-FFF2-40B4-BE49-F238E27FC236}">
                <a16:creationId xmlns:a16="http://schemas.microsoft.com/office/drawing/2014/main" id="{AAC3651B-7D93-BA11-2681-F4132C7DFD41}"/>
              </a:ext>
            </a:extLst>
          </p:cNvPr>
          <p:cNvSpPr txBox="1">
            <a:spLocks/>
          </p:cNvSpPr>
          <p:nvPr/>
        </p:nvSpPr>
        <p:spPr>
          <a:xfrm>
            <a:off x="838200" y="1122362"/>
            <a:ext cx="10515600" cy="4135437"/>
          </a:xfrm>
          <a:prstGeom prst="roundRect">
            <a:avLst/>
          </a:prstGeom>
          <a:solidFill>
            <a:schemeClr val="bg2"/>
          </a:solidFill>
          <a:ln w="38100" cap="flat" cmpd="sng" algn="ctr">
            <a:solidFill>
              <a:schemeClr val="accent1"/>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t>About me</a:t>
            </a:r>
            <a:br>
              <a:rPr kumimoji="0" lang="en-GB" sz="58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r>
              <a:rPr kumimoji="0" lang="en-GB" sz="44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t> </a:t>
            </a:r>
            <a:br>
              <a:rPr kumimoji="0" lang="en-GB" sz="44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endParaRPr kumimoji="0" lang="en-US" sz="4400" b="0" i="0" u="none" strike="noStrike" kern="1200" cap="none" spc="0" normalizeH="0" baseline="0" noProof="0" dirty="0">
              <a:ln>
                <a:noFill/>
              </a:ln>
              <a:solidFill>
                <a:srgbClr val="F7F7F7"/>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21B07C26-76FF-EB8D-7297-5C0FF0E94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479" y="5784799"/>
            <a:ext cx="1971040" cy="922447"/>
          </a:xfrm>
          <a:prstGeom prst="rect">
            <a:avLst/>
          </a:prstGeom>
        </p:spPr>
      </p:pic>
    </p:spTree>
    <p:extLst>
      <p:ext uri="{BB962C8B-B14F-4D97-AF65-F5344CB8AC3E}">
        <p14:creationId xmlns:p14="http://schemas.microsoft.com/office/powerpoint/2010/main" val="1306317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64E873B-839F-B380-BC49-00216D1B4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B73BA-A949-3F1F-ED2B-3D2EE4846A77}"/>
              </a:ext>
            </a:extLst>
          </p:cNvPr>
          <p:cNvSpPr>
            <a:spLocks noGrp="1"/>
          </p:cNvSpPr>
          <p:nvPr>
            <p:ph type="title"/>
          </p:nvPr>
        </p:nvSpPr>
        <p:spPr>
          <a:xfrm>
            <a:off x="128318" y="5611972"/>
            <a:ext cx="6761206" cy="1325563"/>
          </a:xfrm>
        </p:spPr>
        <p:txBody>
          <a:bodyPr>
            <a:noAutofit/>
          </a:bodyPr>
          <a:lstStyle/>
          <a:p>
            <a:pPr algn="ctr"/>
            <a:r>
              <a:rPr lang="en-GB" sz="3600" b="1" dirty="0">
                <a:solidFill>
                  <a:srgbClr val="EF802F"/>
                </a:solidFill>
                <a:latin typeface="Poppins" panose="00000500000000000000" pitchFamily="2" charset="0"/>
                <a:cs typeface="Poppins" panose="00000500000000000000" pitchFamily="2" charset="0"/>
              </a:rPr>
              <a:t>Disability in the Workspace</a:t>
            </a:r>
            <a:endParaRPr lang="en-GB" sz="3600" b="1" dirty="0"/>
          </a:p>
        </p:txBody>
      </p:sp>
      <p:sp>
        <p:nvSpPr>
          <p:cNvPr id="8" name="AutoShape 8" descr="Menopause support at work | Nicola Green Consultancy">
            <a:extLst>
              <a:ext uri="{FF2B5EF4-FFF2-40B4-BE49-F238E27FC236}">
                <a16:creationId xmlns:a16="http://schemas.microsoft.com/office/drawing/2014/main" id="{983D1B5A-D721-FC45-76D2-447B1D8D7143}"/>
              </a:ext>
            </a:extLst>
          </p:cNvPr>
          <p:cNvSpPr>
            <a:spLocks noChangeAspect="1" noChangeArrowheads="1"/>
          </p:cNvSpPr>
          <p:nvPr/>
        </p:nvSpPr>
        <p:spPr bwMode="auto">
          <a:xfrm>
            <a:off x="5943599" y="3276599"/>
            <a:ext cx="2928257" cy="29282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7F7F7"/>
              </a:solidFill>
              <a:effectLst/>
              <a:uLnTx/>
              <a:uFillTx/>
              <a:latin typeface="Poppins"/>
              <a:ea typeface="+mn-ea"/>
              <a:cs typeface="+mn-cs"/>
            </a:endParaRPr>
          </a:p>
        </p:txBody>
      </p:sp>
      <p:sp>
        <p:nvSpPr>
          <p:cNvPr id="5" name="Title 1">
            <a:extLst>
              <a:ext uri="{FF2B5EF4-FFF2-40B4-BE49-F238E27FC236}">
                <a16:creationId xmlns:a16="http://schemas.microsoft.com/office/drawing/2014/main" id="{44603D28-3A59-6DD9-34DD-86F31A884FFE}"/>
              </a:ext>
            </a:extLst>
          </p:cNvPr>
          <p:cNvSpPr txBox="1">
            <a:spLocks/>
          </p:cNvSpPr>
          <p:nvPr/>
        </p:nvSpPr>
        <p:spPr>
          <a:xfrm>
            <a:off x="3358185" y="132581"/>
            <a:ext cx="5170823" cy="1583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rgbClr val="F7F7F7"/>
              </a:solidFill>
              <a:effectLst/>
              <a:uLnTx/>
              <a:uFillTx/>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0A7AD194-D5DB-3548-0394-3BB22EF82618}"/>
              </a:ext>
            </a:extLst>
          </p:cNvPr>
          <p:cNvPicPr>
            <a:picLocks noChangeAspect="1"/>
          </p:cNvPicPr>
          <p:nvPr/>
        </p:nvPicPr>
        <p:blipFill>
          <a:blip r:embed="rId3"/>
          <a:stretch>
            <a:fillRect/>
          </a:stretch>
        </p:blipFill>
        <p:spPr>
          <a:xfrm>
            <a:off x="1544595" y="199916"/>
            <a:ext cx="3707419" cy="5412056"/>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14" name="Content Placeholder 13">
            <a:extLst>
              <a:ext uri="{FF2B5EF4-FFF2-40B4-BE49-F238E27FC236}">
                <a16:creationId xmlns:a16="http://schemas.microsoft.com/office/drawing/2014/main" id="{9DC1255B-1FC9-BF97-0710-E706B587D110}"/>
              </a:ext>
            </a:extLst>
          </p:cNvPr>
          <p:cNvPicPr>
            <a:picLocks noGrp="1" noChangeAspect="1"/>
          </p:cNvPicPr>
          <p:nvPr>
            <p:ph sz="half" idx="2"/>
          </p:nvPr>
        </p:nvPicPr>
        <p:blipFill>
          <a:blip r:embed="rId4"/>
          <a:stretch>
            <a:fillRect/>
          </a:stretch>
        </p:blipFill>
        <p:spPr>
          <a:xfrm>
            <a:off x="7168837" y="1093682"/>
            <a:ext cx="4023867" cy="5513620"/>
          </a:xfrm>
          <a:prstGeom prst="rect">
            <a:avLst/>
          </a:prstGeom>
          <a:ln w="127000" cap="sq">
            <a:solidFill>
              <a:schemeClr val="bg2"/>
            </a:solidFill>
            <a:miter lim="800000"/>
          </a:ln>
          <a:effectLst>
            <a:outerShdw blurRad="57150" dist="50800" dir="2700000" algn="tl" rotWithShape="0">
              <a:srgbClr val="000000">
                <a:alpha val="40000"/>
              </a:srgbClr>
            </a:outerShdw>
          </a:effectLst>
        </p:spPr>
      </p:pic>
      <p:sp>
        <p:nvSpPr>
          <p:cNvPr id="9" name="Title 1">
            <a:extLst>
              <a:ext uri="{FF2B5EF4-FFF2-40B4-BE49-F238E27FC236}">
                <a16:creationId xmlns:a16="http://schemas.microsoft.com/office/drawing/2014/main" id="{8EA3C5C7-AE18-970E-F755-C38774A76879}"/>
              </a:ext>
            </a:extLst>
          </p:cNvPr>
          <p:cNvSpPr txBox="1">
            <a:spLocks/>
          </p:cNvSpPr>
          <p:nvPr/>
        </p:nvSpPr>
        <p:spPr>
          <a:xfrm>
            <a:off x="6596547" y="132581"/>
            <a:ext cx="5168446" cy="982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EF802F"/>
                </a:solidFill>
                <a:latin typeface="Poppins" panose="00000500000000000000" pitchFamily="2" charset="0"/>
                <a:cs typeface="Poppins" panose="00000500000000000000" pitchFamily="2" charset="0"/>
              </a:rPr>
              <a:t>Digital Accessibility</a:t>
            </a:r>
            <a:endParaRPr lang="en-GB" sz="3600" b="1" dirty="0"/>
          </a:p>
        </p:txBody>
      </p:sp>
    </p:spTree>
    <p:extLst>
      <p:ext uri="{BB962C8B-B14F-4D97-AF65-F5344CB8AC3E}">
        <p14:creationId xmlns:p14="http://schemas.microsoft.com/office/powerpoint/2010/main" val="334409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CAB8A4-3CFE-2CA0-B49C-76679DA109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B7EF8A-7A0F-915C-57DB-BDA3A1E60971}"/>
              </a:ext>
            </a:extLst>
          </p:cNvPr>
          <p:cNvSpPr>
            <a:spLocks noGrp="1"/>
          </p:cNvSpPr>
          <p:nvPr>
            <p:ph type="title"/>
          </p:nvPr>
        </p:nvSpPr>
        <p:spPr>
          <a:xfrm>
            <a:off x="331572" y="0"/>
            <a:ext cx="11022227" cy="1025366"/>
          </a:xfrm>
        </p:spPr>
        <p:txBody>
          <a:bodyPr>
            <a:normAutofit fontScale="90000"/>
          </a:bodyPr>
          <a:lstStyle/>
          <a:p>
            <a:pPr algn="ctr"/>
            <a:r>
              <a:rPr lang="en-GB" b="1" dirty="0"/>
              <a:t>Why does this all matter to my business…</a:t>
            </a:r>
          </a:p>
        </p:txBody>
      </p:sp>
      <p:pic>
        <p:nvPicPr>
          <p:cNvPr id="2" name="Picture 1">
            <a:extLst>
              <a:ext uri="{FF2B5EF4-FFF2-40B4-BE49-F238E27FC236}">
                <a16:creationId xmlns:a16="http://schemas.microsoft.com/office/drawing/2014/main" id="{B590D404-D8EA-23BB-2CB5-7E295FF80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479" y="5784799"/>
            <a:ext cx="1971040" cy="922447"/>
          </a:xfrm>
          <a:prstGeom prst="rect">
            <a:avLst/>
          </a:prstGeom>
        </p:spPr>
      </p:pic>
      <p:sp>
        <p:nvSpPr>
          <p:cNvPr id="8" name="Content Placeholder 7">
            <a:extLst>
              <a:ext uri="{FF2B5EF4-FFF2-40B4-BE49-F238E27FC236}">
                <a16:creationId xmlns:a16="http://schemas.microsoft.com/office/drawing/2014/main" id="{BB45B0E4-0CEC-EE3F-372F-48414BCE5F8E}"/>
              </a:ext>
            </a:extLst>
          </p:cNvPr>
          <p:cNvSpPr>
            <a:spLocks noGrp="1"/>
          </p:cNvSpPr>
          <p:nvPr>
            <p:ph idx="1"/>
          </p:nvPr>
        </p:nvSpPr>
        <p:spPr>
          <a:xfrm>
            <a:off x="331572" y="934822"/>
            <a:ext cx="11528854" cy="5438681"/>
          </a:xfrm>
        </p:spPr>
        <p:txBody>
          <a:bodyPr/>
          <a:lstStyle/>
          <a:p>
            <a:pPr algn="l">
              <a:lnSpc>
                <a:spcPct val="100000"/>
              </a:lnSpc>
              <a:spcBef>
                <a:spcPts val="750"/>
              </a:spcBef>
              <a:spcAft>
                <a:spcPts val="600"/>
              </a:spcAft>
            </a:pPr>
            <a:endParaRPr lang="en-GB" sz="2600" b="0" i="0" dirty="0">
              <a:solidFill>
                <a:srgbClr val="EEF0FF"/>
              </a:solidFill>
              <a:effectLst/>
              <a:latin typeface="+mj-lt"/>
            </a:endParaRPr>
          </a:p>
          <a:p>
            <a:endParaRPr lang="en-GB" dirty="0"/>
          </a:p>
        </p:txBody>
      </p:sp>
      <p:sp>
        <p:nvSpPr>
          <p:cNvPr id="4" name="Rectangle 1">
            <a:extLst>
              <a:ext uri="{FF2B5EF4-FFF2-40B4-BE49-F238E27FC236}">
                <a16:creationId xmlns:a16="http://schemas.microsoft.com/office/drawing/2014/main" id="{35CD30DC-2849-D684-B3E8-36B69241B1C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70% of disabled consumers will click away from inaccessible websites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E8CD1857-43EB-0AAD-6B7D-153F0B782C91}"/>
              </a:ext>
            </a:extLst>
          </p:cNvPr>
          <p:cNvPicPr>
            <a:picLocks noChangeAspect="1"/>
          </p:cNvPicPr>
          <p:nvPr/>
        </p:nvPicPr>
        <p:blipFill>
          <a:blip r:embed="rId4"/>
          <a:stretch>
            <a:fillRect/>
          </a:stretch>
        </p:blipFill>
        <p:spPr>
          <a:xfrm>
            <a:off x="8718542" y="1690857"/>
            <a:ext cx="3062568" cy="3428450"/>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11" name="Picture 10">
            <a:extLst>
              <a:ext uri="{FF2B5EF4-FFF2-40B4-BE49-F238E27FC236}">
                <a16:creationId xmlns:a16="http://schemas.microsoft.com/office/drawing/2014/main" id="{E3F68E27-03E2-E4D9-B4D9-3445DB8B6AB0}"/>
              </a:ext>
            </a:extLst>
          </p:cNvPr>
          <p:cNvPicPr>
            <a:picLocks noChangeAspect="1"/>
          </p:cNvPicPr>
          <p:nvPr/>
        </p:nvPicPr>
        <p:blipFill>
          <a:blip r:embed="rId5"/>
          <a:stretch>
            <a:fillRect/>
          </a:stretch>
        </p:blipFill>
        <p:spPr>
          <a:xfrm>
            <a:off x="410890" y="1730666"/>
            <a:ext cx="3062568" cy="3396667"/>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945CBCC5-FE3B-B7AC-219C-FB2EC1ADD1C7}"/>
              </a:ext>
            </a:extLst>
          </p:cNvPr>
          <p:cNvPicPr>
            <a:picLocks noChangeAspect="1"/>
          </p:cNvPicPr>
          <p:nvPr/>
        </p:nvPicPr>
        <p:blipFill>
          <a:blip r:embed="rId6"/>
          <a:stretch>
            <a:fillRect/>
          </a:stretch>
        </p:blipFill>
        <p:spPr>
          <a:xfrm>
            <a:off x="4855335" y="820659"/>
            <a:ext cx="2349856" cy="5886587"/>
          </a:xfrm>
          <a:prstGeom prst="rect">
            <a:avLst/>
          </a:prstGeom>
          <a:ln w="127000" cap="sq">
            <a:solidFill>
              <a:schemeClr val="bg2"/>
            </a:solidFill>
            <a:miter lim="800000"/>
          </a:ln>
          <a:effectLst>
            <a:outerShdw blurRad="57150" dist="50800" dir="2700000" algn="tl" rotWithShape="0">
              <a:srgbClr val="000000">
                <a:alpha val="40000"/>
              </a:srgbClr>
            </a:outerShdw>
          </a:effectLst>
        </p:spPr>
      </p:pic>
      <p:sp>
        <p:nvSpPr>
          <p:cNvPr id="5" name="Rectangle 4">
            <a:extLst>
              <a:ext uri="{FF2B5EF4-FFF2-40B4-BE49-F238E27FC236}">
                <a16:creationId xmlns:a16="http://schemas.microsoft.com/office/drawing/2014/main" id="{93DE8439-16C8-40B9-AC5F-BDE86B1AE080}"/>
              </a:ext>
            </a:extLst>
          </p:cNvPr>
          <p:cNvSpPr/>
          <p:nvPr/>
        </p:nvSpPr>
        <p:spPr>
          <a:xfrm>
            <a:off x="331572" y="820659"/>
            <a:ext cx="11528854" cy="603733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lnSpc>
                <a:spcPct val="100000"/>
              </a:lnSpc>
              <a:spcBef>
                <a:spcPts val="750"/>
              </a:spcBef>
              <a:spcAft>
                <a:spcPts val="600"/>
              </a:spcAft>
            </a:pPr>
            <a:r>
              <a:rPr lang="en-US" altLang="en-US" sz="6600" b="1" dirty="0"/>
              <a:t>70%</a:t>
            </a:r>
            <a:r>
              <a:rPr lang="en-US" altLang="en-US" sz="6600" dirty="0"/>
              <a:t> of disabled consumers will </a:t>
            </a:r>
            <a:r>
              <a:rPr lang="en-US" altLang="en-US" sz="6600" b="1" dirty="0"/>
              <a:t>click away </a:t>
            </a:r>
            <a:r>
              <a:rPr lang="en-US" altLang="en-US" sz="6600" dirty="0"/>
              <a:t>from inaccessible websites.</a:t>
            </a:r>
            <a:endParaRPr lang="en-GB" sz="6600" dirty="0"/>
          </a:p>
        </p:txBody>
      </p:sp>
    </p:spTree>
    <p:extLst>
      <p:ext uri="{BB962C8B-B14F-4D97-AF65-F5344CB8AC3E}">
        <p14:creationId xmlns:p14="http://schemas.microsoft.com/office/powerpoint/2010/main" val="408590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727546-4A9B-34D6-2788-2BBE819B9B49}"/>
              </a:ext>
            </a:extLst>
          </p:cNvPr>
          <p:cNvPicPr>
            <a:picLocks noChangeAspect="1"/>
          </p:cNvPicPr>
          <p:nvPr/>
        </p:nvPicPr>
        <p:blipFill>
          <a:blip r:embed="rId3"/>
          <a:stretch>
            <a:fillRect/>
          </a:stretch>
        </p:blipFill>
        <p:spPr>
          <a:xfrm>
            <a:off x="6653164" y="284689"/>
            <a:ext cx="4668857" cy="6368800"/>
          </a:xfrm>
          <a:prstGeom prst="rect">
            <a:avLst/>
          </a:prstGeom>
          <a:ln w="127000" cap="sq">
            <a:solidFill>
              <a:schemeClr val="bg2"/>
            </a:solidFill>
            <a:miter lim="800000"/>
          </a:ln>
          <a:effectLst>
            <a:outerShdw blurRad="57150" dist="50800" dir="2700000" algn="tl" rotWithShape="0">
              <a:srgbClr val="000000">
                <a:alpha val="40000"/>
              </a:srgbClr>
            </a:outerShdw>
          </a:effectLst>
        </p:spPr>
      </p:pic>
      <p:sp>
        <p:nvSpPr>
          <p:cNvPr id="2" name="Rounded Rectangle 1">
            <a:extLst>
              <a:ext uri="{FF2B5EF4-FFF2-40B4-BE49-F238E27FC236}">
                <a16:creationId xmlns:a16="http://schemas.microsoft.com/office/drawing/2014/main" id="{FB5F01C4-A872-19FF-06D3-2908A93F0789}"/>
              </a:ext>
            </a:extLst>
          </p:cNvPr>
          <p:cNvSpPr txBox="1">
            <a:spLocks/>
          </p:cNvSpPr>
          <p:nvPr/>
        </p:nvSpPr>
        <p:spPr>
          <a:xfrm>
            <a:off x="614680" y="1860802"/>
            <a:ext cx="5257800" cy="3136393"/>
          </a:xfrm>
          <a:prstGeom prst="roundRect">
            <a:avLst/>
          </a:prstGeom>
          <a:solidFill>
            <a:schemeClr val="bg2"/>
          </a:solidFill>
          <a:ln w="38100" cap="flat" cmpd="sng" algn="ctr">
            <a:solidFill>
              <a:schemeClr val="accent1"/>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t>Removing Barriers to Inclusion – An Employer Toolkit for Disability Confidence</a:t>
            </a: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endParaRPr kumimoji="0" lang="en-US" sz="3600" b="0" i="0" u="none" strike="noStrike" kern="1200" cap="none" spc="0" normalizeH="0" baseline="0" noProof="0" dirty="0">
              <a:ln>
                <a:noFill/>
              </a:ln>
              <a:solidFill>
                <a:srgbClr val="F7F7F7"/>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A58FC36-3536-7094-94C0-0FBA1C3B216E}"/>
              </a:ext>
            </a:extLst>
          </p:cNvPr>
          <p:cNvPicPr>
            <a:picLocks noChangeAspect="1"/>
          </p:cNvPicPr>
          <p:nvPr/>
        </p:nvPicPr>
        <p:blipFill>
          <a:blip r:embed="rId4"/>
          <a:stretch>
            <a:fillRect/>
          </a:stretch>
        </p:blipFill>
        <p:spPr>
          <a:xfrm>
            <a:off x="6798351" y="333979"/>
            <a:ext cx="4523670" cy="6159152"/>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D7A57005-DBD4-0B8C-1E4D-7EFEF5365E65}"/>
              </a:ext>
            </a:extLst>
          </p:cNvPr>
          <p:cNvPicPr>
            <a:picLocks noChangeAspect="1"/>
          </p:cNvPicPr>
          <p:nvPr/>
        </p:nvPicPr>
        <p:blipFill>
          <a:blip r:embed="rId5"/>
          <a:stretch>
            <a:fillRect/>
          </a:stretch>
        </p:blipFill>
        <p:spPr>
          <a:xfrm>
            <a:off x="6756145" y="204511"/>
            <a:ext cx="4565875" cy="6433732"/>
          </a:xfrm>
          <a:prstGeom prst="rect">
            <a:avLst/>
          </a:prstGeom>
          <a:ln w="127000" cap="sq">
            <a:solidFill>
              <a:schemeClr val="tx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47813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18D0E2-056A-D0CF-19E2-30FD6307B3ED}"/>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D4AB6916-B035-EB42-9436-E44B8D2FD937}"/>
              </a:ext>
            </a:extLst>
          </p:cNvPr>
          <p:cNvSpPr txBox="1">
            <a:spLocks/>
          </p:cNvSpPr>
          <p:nvPr/>
        </p:nvSpPr>
        <p:spPr>
          <a:xfrm>
            <a:off x="614680" y="1860802"/>
            <a:ext cx="5257800" cy="3136393"/>
          </a:xfrm>
          <a:prstGeom prst="roundRect">
            <a:avLst/>
          </a:prstGeom>
          <a:solidFill>
            <a:schemeClr val="bg2"/>
          </a:solidFill>
          <a:ln w="38100" cap="flat" cmpd="sng" algn="ctr">
            <a:solidFill>
              <a:schemeClr val="accent1"/>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t>Removing Barriers to Inclusion – An Employer Toolkit for Disability Confidence</a:t>
            </a: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endParaRPr kumimoji="0" lang="en-US" sz="3600" b="0" i="0" u="none" strike="noStrike" kern="1200" cap="none" spc="0" normalizeH="0" baseline="0" noProof="0" dirty="0">
              <a:ln>
                <a:noFill/>
              </a:ln>
              <a:solidFill>
                <a:srgbClr val="F7F7F7"/>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843528D-B777-C826-7D83-7E4361619270}"/>
              </a:ext>
            </a:extLst>
          </p:cNvPr>
          <p:cNvPicPr>
            <a:picLocks noChangeAspect="1"/>
          </p:cNvPicPr>
          <p:nvPr/>
        </p:nvPicPr>
        <p:blipFill>
          <a:blip r:embed="rId3"/>
          <a:stretch>
            <a:fillRect/>
          </a:stretch>
        </p:blipFill>
        <p:spPr>
          <a:xfrm rot="20952630">
            <a:off x="3610645" y="329871"/>
            <a:ext cx="4523670" cy="6159152"/>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0305973C-0730-293E-6051-2633D9C0ADAE}"/>
              </a:ext>
            </a:extLst>
          </p:cNvPr>
          <p:cNvPicPr>
            <a:picLocks noChangeAspect="1"/>
          </p:cNvPicPr>
          <p:nvPr/>
        </p:nvPicPr>
        <p:blipFill>
          <a:blip r:embed="rId4"/>
          <a:stretch>
            <a:fillRect/>
          </a:stretch>
        </p:blipFill>
        <p:spPr>
          <a:xfrm>
            <a:off x="7278197" y="265137"/>
            <a:ext cx="4462892" cy="6288620"/>
          </a:xfrm>
          <a:prstGeom prst="rect">
            <a:avLst/>
          </a:prstGeom>
          <a:ln w="127000" cap="sq">
            <a:solidFill>
              <a:schemeClr val="tx2"/>
            </a:solidFill>
            <a:miter lim="800000"/>
          </a:ln>
          <a:effectLst>
            <a:outerShdw blurRad="57150" dist="50800" dir="2700000" algn="tl" rotWithShape="0">
              <a:srgbClr val="000000">
                <a:alpha val="40000"/>
              </a:srgbClr>
            </a:outerShdw>
          </a:effectLst>
        </p:spPr>
      </p:pic>
      <p:pic>
        <p:nvPicPr>
          <p:cNvPr id="8" name="Picture 7">
            <a:extLst>
              <a:ext uri="{FF2B5EF4-FFF2-40B4-BE49-F238E27FC236}">
                <a16:creationId xmlns:a16="http://schemas.microsoft.com/office/drawing/2014/main" id="{6D78EFD7-4255-7925-9798-8F54E2D1EFC4}"/>
              </a:ext>
            </a:extLst>
          </p:cNvPr>
          <p:cNvPicPr>
            <a:picLocks noChangeAspect="1"/>
          </p:cNvPicPr>
          <p:nvPr/>
        </p:nvPicPr>
        <p:blipFill>
          <a:blip r:embed="rId5"/>
          <a:stretch>
            <a:fillRect/>
          </a:stretch>
        </p:blipFill>
        <p:spPr>
          <a:xfrm rot="21037948">
            <a:off x="41852" y="337503"/>
            <a:ext cx="4668857" cy="6368800"/>
          </a:xfrm>
          <a:prstGeom prst="rect">
            <a:avLst/>
          </a:prstGeom>
          <a:ln w="127000" cap="sq">
            <a:solidFill>
              <a:schemeClr val="bg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01092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9336B4-07BD-80FD-812B-377616BFE537}"/>
              </a:ext>
            </a:extLst>
          </p:cNvPr>
          <p:cNvPicPr>
            <a:picLocks noChangeAspect="1"/>
          </p:cNvPicPr>
          <p:nvPr/>
        </p:nvPicPr>
        <p:blipFill>
          <a:blip r:embed="rId3"/>
          <a:stretch>
            <a:fillRect/>
          </a:stretch>
        </p:blipFill>
        <p:spPr>
          <a:xfrm rot="20742669">
            <a:off x="6284513" y="188479"/>
            <a:ext cx="4408889" cy="6221680"/>
          </a:xfrm>
          <a:prstGeom prst="rect">
            <a:avLst/>
          </a:prstGeom>
          <a:ln w="127000" cap="sq">
            <a:solidFill>
              <a:schemeClr val="bg1"/>
            </a:solidFill>
            <a:miter lim="800000"/>
          </a:ln>
          <a:effectLst>
            <a:outerShdw blurRad="57150" dist="50800" dir="2700000" algn="tl" rotWithShape="0">
              <a:srgbClr val="000000">
                <a:alpha val="40000"/>
              </a:srgbClr>
            </a:outerShdw>
          </a:effectLst>
        </p:spPr>
      </p:pic>
      <p:sp>
        <p:nvSpPr>
          <p:cNvPr id="2" name="Rounded Rectangle 1">
            <a:extLst>
              <a:ext uri="{FF2B5EF4-FFF2-40B4-BE49-F238E27FC236}">
                <a16:creationId xmlns:a16="http://schemas.microsoft.com/office/drawing/2014/main" id="{FB5F01C4-A872-19FF-06D3-2908A93F0789}"/>
              </a:ext>
            </a:extLst>
          </p:cNvPr>
          <p:cNvSpPr txBox="1">
            <a:spLocks/>
          </p:cNvSpPr>
          <p:nvPr/>
        </p:nvSpPr>
        <p:spPr>
          <a:xfrm>
            <a:off x="584200" y="2329687"/>
            <a:ext cx="5257800" cy="2198624"/>
          </a:xfrm>
          <a:prstGeom prst="roundRect">
            <a:avLst/>
          </a:prstGeom>
          <a:solidFill>
            <a:schemeClr val="bg2"/>
          </a:solidFill>
          <a:ln w="38100" cap="flat" cmpd="sng" algn="ctr">
            <a:solidFill>
              <a:schemeClr val="accent1"/>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t>Removing Barriers to Inclusion - Infographic</a:t>
            </a: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endParaRPr kumimoji="0" lang="en-US" sz="3600" b="0" i="0" u="none" strike="noStrike" kern="1200" cap="none" spc="0" normalizeH="0" baseline="0" noProof="0" dirty="0">
              <a:ln>
                <a:noFill/>
              </a:ln>
              <a:solidFill>
                <a:srgbClr val="F7F7F7"/>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AC6D10C-E41C-D1E5-34BD-BD3DE31F6632}"/>
              </a:ext>
            </a:extLst>
          </p:cNvPr>
          <p:cNvPicPr>
            <a:picLocks noChangeAspect="1"/>
          </p:cNvPicPr>
          <p:nvPr/>
        </p:nvPicPr>
        <p:blipFill>
          <a:blip r:embed="rId4"/>
          <a:stretch>
            <a:fillRect/>
          </a:stretch>
        </p:blipFill>
        <p:spPr>
          <a:xfrm rot="695272">
            <a:off x="7063983" y="428468"/>
            <a:ext cx="4462892" cy="6307251"/>
          </a:xfrm>
          <a:prstGeom prst="rect">
            <a:avLst/>
          </a:prstGeom>
          <a:ln w="127000" cap="sq">
            <a:solidFill>
              <a:schemeClr val="bg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9602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521CE1-17B5-E68D-10E3-BAF2B584721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58D8E58-9991-0E2C-0A50-78A0FBB71F7F}"/>
              </a:ext>
            </a:extLst>
          </p:cNvPr>
          <p:cNvPicPr>
            <a:picLocks noChangeAspect="1"/>
          </p:cNvPicPr>
          <p:nvPr/>
        </p:nvPicPr>
        <p:blipFill>
          <a:blip r:embed="rId3"/>
          <a:stretch>
            <a:fillRect/>
          </a:stretch>
        </p:blipFill>
        <p:spPr>
          <a:xfrm rot="20742669">
            <a:off x="2626914" y="188477"/>
            <a:ext cx="4408889" cy="6221680"/>
          </a:xfrm>
          <a:prstGeom prst="rect">
            <a:avLst/>
          </a:prstGeom>
          <a:ln w="127000" cap="sq">
            <a:solidFill>
              <a:schemeClr val="bg1"/>
            </a:solidFill>
            <a:miter lim="800000"/>
          </a:ln>
          <a:effectLst>
            <a:outerShdw blurRad="57150" dist="50800" dir="2700000" algn="tl" rotWithShape="0">
              <a:srgbClr val="000000">
                <a:alpha val="40000"/>
              </a:srgbClr>
            </a:outerShdw>
          </a:effectLst>
        </p:spPr>
      </p:pic>
      <p:sp>
        <p:nvSpPr>
          <p:cNvPr id="2" name="Rounded Rectangle 1">
            <a:extLst>
              <a:ext uri="{FF2B5EF4-FFF2-40B4-BE49-F238E27FC236}">
                <a16:creationId xmlns:a16="http://schemas.microsoft.com/office/drawing/2014/main" id="{879C6F95-17B5-803B-2652-9BECF197D25F}"/>
              </a:ext>
            </a:extLst>
          </p:cNvPr>
          <p:cNvSpPr txBox="1">
            <a:spLocks/>
          </p:cNvSpPr>
          <p:nvPr/>
        </p:nvSpPr>
        <p:spPr>
          <a:xfrm>
            <a:off x="286489" y="4392403"/>
            <a:ext cx="5257800" cy="2198624"/>
          </a:xfrm>
          <a:prstGeom prst="roundRect">
            <a:avLst/>
          </a:prstGeom>
          <a:solidFill>
            <a:schemeClr val="bg2"/>
          </a:solidFill>
          <a:ln w="38100" cap="flat" cmpd="sng" algn="ctr">
            <a:solidFill>
              <a:schemeClr val="accent1"/>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t>Removing Barriers to Inclusion - Infographic</a:t>
            </a: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endParaRPr kumimoji="0" lang="en-US" sz="3600" b="0" i="0" u="none" strike="noStrike" kern="1200" cap="none" spc="0" normalizeH="0" baseline="0" noProof="0" dirty="0">
              <a:ln>
                <a:noFill/>
              </a:ln>
              <a:solidFill>
                <a:srgbClr val="F7F7F7"/>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40CC7A6-B7C2-9039-D0DB-E54335E8AEFB}"/>
              </a:ext>
            </a:extLst>
          </p:cNvPr>
          <p:cNvPicPr>
            <a:picLocks noChangeAspect="1"/>
          </p:cNvPicPr>
          <p:nvPr/>
        </p:nvPicPr>
        <p:blipFill>
          <a:blip r:embed="rId4"/>
          <a:stretch>
            <a:fillRect/>
          </a:stretch>
        </p:blipFill>
        <p:spPr>
          <a:xfrm rot="695272">
            <a:off x="6683988" y="166795"/>
            <a:ext cx="4462892" cy="6307251"/>
          </a:xfrm>
          <a:prstGeom prst="rect">
            <a:avLst/>
          </a:prstGeom>
          <a:ln w="127000" cap="sq">
            <a:solidFill>
              <a:schemeClr val="bg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550730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363FE70-5C79-05D3-AC63-4891763ADA5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84CE1B6-CDE3-8AAA-B5F5-ADEE85CD5A7B}"/>
              </a:ext>
            </a:extLst>
          </p:cNvPr>
          <p:cNvPicPr>
            <a:picLocks noChangeAspect="1"/>
          </p:cNvPicPr>
          <p:nvPr/>
        </p:nvPicPr>
        <p:blipFill>
          <a:blip r:embed="rId3"/>
          <a:stretch>
            <a:fillRect/>
          </a:stretch>
        </p:blipFill>
        <p:spPr>
          <a:xfrm>
            <a:off x="7059722" y="260398"/>
            <a:ext cx="4517598" cy="6447109"/>
          </a:xfrm>
          <a:prstGeom prst="rect">
            <a:avLst/>
          </a:prstGeom>
          <a:ln w="127000" cap="sq">
            <a:solidFill>
              <a:schemeClr val="bg2"/>
            </a:solidFill>
            <a:miter lim="800000"/>
          </a:ln>
          <a:effectLst>
            <a:outerShdw blurRad="57150" dist="50800" dir="2700000" algn="tl" rotWithShape="0">
              <a:srgbClr val="000000">
                <a:alpha val="40000"/>
              </a:srgbClr>
            </a:outerShdw>
          </a:effectLst>
        </p:spPr>
      </p:pic>
      <p:sp>
        <p:nvSpPr>
          <p:cNvPr id="2" name="Rounded Rectangle 1">
            <a:extLst>
              <a:ext uri="{FF2B5EF4-FFF2-40B4-BE49-F238E27FC236}">
                <a16:creationId xmlns:a16="http://schemas.microsoft.com/office/drawing/2014/main" id="{D3E8B211-E179-0474-C322-BF7426AEA3F2}"/>
              </a:ext>
            </a:extLst>
          </p:cNvPr>
          <p:cNvSpPr txBox="1">
            <a:spLocks/>
          </p:cNvSpPr>
          <p:nvPr/>
        </p:nvSpPr>
        <p:spPr>
          <a:xfrm>
            <a:off x="614680" y="1860802"/>
            <a:ext cx="5257800" cy="3136393"/>
          </a:xfrm>
          <a:prstGeom prst="roundRect">
            <a:avLst/>
          </a:prstGeom>
          <a:solidFill>
            <a:schemeClr val="bg2"/>
          </a:solidFill>
          <a:ln w="38100" cap="flat" cmpd="sng" algn="ctr">
            <a:solidFill>
              <a:schemeClr val="accent1"/>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t>15 Free AI Prompts to Kickstart Disability &amp; Neuro-Inclusion in Your Workspace</a:t>
            </a: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endParaRPr kumimoji="0" lang="en-US" sz="3600" b="0" i="0" u="none" strike="noStrike" kern="1200" cap="none" spc="0" normalizeH="0" baseline="0" noProof="0" dirty="0">
              <a:ln>
                <a:noFill/>
              </a:ln>
              <a:solidFill>
                <a:srgbClr val="F7F7F7"/>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BA5953C-BC9F-1BF8-04CA-95D7B2BB636A}"/>
              </a:ext>
            </a:extLst>
          </p:cNvPr>
          <p:cNvPicPr>
            <a:picLocks noChangeAspect="1"/>
          </p:cNvPicPr>
          <p:nvPr/>
        </p:nvPicPr>
        <p:blipFill>
          <a:blip r:embed="rId4"/>
          <a:srcRect t="1119"/>
          <a:stretch>
            <a:fillRect/>
          </a:stretch>
        </p:blipFill>
        <p:spPr>
          <a:xfrm>
            <a:off x="7059722" y="260398"/>
            <a:ext cx="4517598" cy="6337199"/>
          </a:xfrm>
          <a:prstGeom prst="rect">
            <a:avLst/>
          </a:prstGeom>
          <a:ln w="127000" cap="sq">
            <a:solidFill>
              <a:schemeClr val="tx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76907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8996B1B-E7E2-44AD-F879-4B0F16E60911}"/>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F5EF46AD-7345-636D-C058-74DCF524DA57}"/>
              </a:ext>
            </a:extLst>
          </p:cNvPr>
          <p:cNvSpPr txBox="1">
            <a:spLocks/>
          </p:cNvSpPr>
          <p:nvPr/>
        </p:nvSpPr>
        <p:spPr>
          <a:xfrm>
            <a:off x="614680" y="1860802"/>
            <a:ext cx="5257800" cy="3136393"/>
          </a:xfrm>
          <a:prstGeom prst="roundRect">
            <a:avLst/>
          </a:prstGeom>
          <a:solidFill>
            <a:schemeClr val="bg2"/>
          </a:solidFill>
          <a:ln w="38100" cap="flat" cmpd="sng" algn="ctr">
            <a:solidFill>
              <a:schemeClr val="accent1"/>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t>15 Free AI Prompts to Kickstart Disability &amp; Neuro-Inclusion in Your Workspace</a:t>
            </a: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br>
              <a:rPr kumimoji="0" lang="en-GB" sz="36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rPr>
            </a:br>
            <a:endParaRPr kumimoji="0" lang="en-US" sz="3600" b="0" i="0" u="none" strike="noStrike" kern="1200" cap="none" spc="0" normalizeH="0" baseline="0" noProof="0" dirty="0">
              <a:ln>
                <a:noFill/>
              </a:ln>
              <a:solidFill>
                <a:srgbClr val="F7F7F7"/>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02F00BC-65BD-0908-2BC8-DD7C9F6A6EC1}"/>
              </a:ext>
            </a:extLst>
          </p:cNvPr>
          <p:cNvPicPr>
            <a:picLocks noChangeAspect="1"/>
          </p:cNvPicPr>
          <p:nvPr/>
        </p:nvPicPr>
        <p:blipFill>
          <a:blip r:embed="rId3"/>
          <a:srcRect t="1119"/>
          <a:stretch>
            <a:fillRect/>
          </a:stretch>
        </p:blipFill>
        <p:spPr>
          <a:xfrm>
            <a:off x="7059722" y="260398"/>
            <a:ext cx="4517598" cy="6337199"/>
          </a:xfrm>
          <a:prstGeom prst="rect">
            <a:avLst/>
          </a:prstGeom>
          <a:ln w="127000" cap="sq">
            <a:solidFill>
              <a:schemeClr val="tx1"/>
            </a:solidFill>
            <a:miter lim="800000"/>
          </a:ln>
          <a:effectLst>
            <a:outerShdw blurRad="57150" dist="50800" dir="2700000" algn="tl" rotWithShape="0">
              <a:srgbClr val="000000">
                <a:alpha val="40000"/>
              </a:srgbClr>
            </a:outerShdw>
          </a:effectLst>
        </p:spPr>
      </p:pic>
      <p:pic>
        <p:nvPicPr>
          <p:cNvPr id="4" name="Picture 3">
            <a:extLst>
              <a:ext uri="{FF2B5EF4-FFF2-40B4-BE49-F238E27FC236}">
                <a16:creationId xmlns:a16="http://schemas.microsoft.com/office/drawing/2014/main" id="{31ED8798-6B17-8DFB-04FF-FF090D0CAEE9}"/>
              </a:ext>
            </a:extLst>
          </p:cNvPr>
          <p:cNvPicPr>
            <a:picLocks noChangeAspect="1"/>
          </p:cNvPicPr>
          <p:nvPr/>
        </p:nvPicPr>
        <p:blipFill>
          <a:blip r:embed="rId4"/>
          <a:stretch>
            <a:fillRect/>
          </a:stretch>
        </p:blipFill>
        <p:spPr>
          <a:xfrm rot="20967987">
            <a:off x="2508282" y="170201"/>
            <a:ext cx="4566986" cy="6517591"/>
          </a:xfrm>
          <a:prstGeom prst="rect">
            <a:avLst/>
          </a:prstGeom>
          <a:ln w="127000" cap="sq">
            <a:solidFill>
              <a:schemeClr val="bg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71537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4C47A5-5D3D-07ED-B1A5-69EE1B36414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B285D2D-05A0-CB8B-21ED-DAF7AD517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480" y="5735637"/>
            <a:ext cx="1971040" cy="922447"/>
          </a:xfrm>
          <a:prstGeom prst="rect">
            <a:avLst/>
          </a:prstGeom>
        </p:spPr>
      </p:pic>
      <p:sp>
        <p:nvSpPr>
          <p:cNvPr id="6" name="Rounded Rectangle 7">
            <a:extLst>
              <a:ext uri="{FF2B5EF4-FFF2-40B4-BE49-F238E27FC236}">
                <a16:creationId xmlns:a16="http://schemas.microsoft.com/office/drawing/2014/main" id="{8B218983-8283-C0CE-149A-434402C90CC9}"/>
              </a:ext>
            </a:extLst>
          </p:cNvPr>
          <p:cNvSpPr/>
          <p:nvPr/>
        </p:nvSpPr>
        <p:spPr>
          <a:xfrm>
            <a:off x="5704822" y="1583631"/>
            <a:ext cx="6266139" cy="3690737"/>
          </a:xfrm>
          <a:prstGeom prst="roundRect">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55555"/>
              </a:solidFill>
              <a:effectLst/>
              <a:uLnTx/>
              <a:uFillTx/>
              <a:latin typeface="Poppins" panose="00000500000000000000" pitchFamily="2" charset="0"/>
              <a:ea typeface="+mn-ea"/>
              <a:cs typeface="Poppins" panose="00000500000000000000" pitchFamily="2" charset="0"/>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E7E6E6"/>
                </a:solidFill>
                <a:effectLst/>
                <a:uLnTx/>
                <a:uFillTx/>
                <a:latin typeface="Poppins" panose="00000500000000000000" pitchFamily="2" charset="0"/>
                <a:ea typeface="+mn-ea"/>
                <a:cs typeface="Poppins" panose="00000500000000000000" pitchFamily="2" charset="0"/>
                <a:hlinkClick r:id="rId4">
                  <a:extLst>
                    <a:ext uri="{A12FA001-AC4F-418D-AE19-62706E023703}">
                      <ahyp:hlinkClr xmlns:ahyp="http://schemas.microsoft.com/office/drawing/2018/hyperlinkcolor" val="tx"/>
                    </a:ext>
                  </a:extLst>
                </a:hlinkClick>
              </a:rPr>
              <a:t>andrew@sendme2work.com</a:t>
            </a:r>
            <a:br>
              <a:rPr kumimoji="0" lang="en-GB" sz="2600" b="1" i="0" u="none" strike="noStrike" kern="1200" cap="none" spc="0" normalizeH="0" baseline="0" noProof="0" dirty="0">
                <a:ln>
                  <a:noFill/>
                </a:ln>
                <a:solidFill>
                  <a:srgbClr val="E7E6E6"/>
                </a:solidFill>
                <a:effectLst/>
                <a:uLnTx/>
                <a:uFillTx/>
                <a:latin typeface="Poppins" panose="00000500000000000000" pitchFamily="2" charset="0"/>
                <a:ea typeface="+mn-ea"/>
                <a:cs typeface="Poppins" panose="00000500000000000000" pitchFamily="2" charset="0"/>
              </a:rPr>
            </a:br>
            <a:endParaRPr kumimoji="0" lang="en-GB" sz="2600" b="1" i="0" u="none" strike="noStrike" kern="1200" cap="none" spc="0" normalizeH="0" baseline="0" noProof="0" dirty="0">
              <a:ln>
                <a:noFill/>
              </a:ln>
              <a:solidFill>
                <a:srgbClr val="E7E6E6"/>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E7E6E6"/>
                </a:solidFill>
                <a:effectLst/>
                <a:uLnTx/>
                <a:uFillTx/>
                <a:latin typeface="Poppins" panose="00000500000000000000" pitchFamily="2" charset="0"/>
                <a:ea typeface="+mn-ea"/>
                <a:cs typeface="Poppins" panose="00000500000000000000" pitchFamily="2" charset="0"/>
              </a:rPr>
              <a:t>07721 710314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1200" cap="none" spc="0" normalizeH="0" baseline="0" noProof="0" dirty="0">
              <a:ln>
                <a:noFill/>
              </a:ln>
              <a:solidFill>
                <a:srgbClr val="E7E6E6"/>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E7E6E6"/>
                </a:solidFill>
                <a:effectLst/>
                <a:uLnTx/>
                <a:uFillTx/>
                <a:latin typeface="Poppins" panose="00000500000000000000" pitchFamily="2" charset="0"/>
                <a:ea typeface="+mn-ea"/>
                <a:cs typeface="Poppins" panose="00000500000000000000" pitchFamily="2" charset="0"/>
                <a:hlinkClick r:id="rId5">
                  <a:extLst>
                    <a:ext uri="{A12FA001-AC4F-418D-AE19-62706E023703}">
                      <ahyp:hlinkClr xmlns:ahyp="http://schemas.microsoft.com/office/drawing/2018/hyperlinkcolor" val="tx"/>
                    </a:ext>
                  </a:extLst>
                </a:hlinkClick>
              </a:rPr>
              <a:t>linkedin.com/in/</a:t>
            </a:r>
            <a:r>
              <a:rPr kumimoji="0" lang="en-GB" sz="2500" b="1" i="0" u="none" strike="noStrike" kern="1200" cap="none" spc="0" normalizeH="0" baseline="0" noProof="0" dirty="0" err="1">
                <a:ln>
                  <a:noFill/>
                </a:ln>
                <a:solidFill>
                  <a:srgbClr val="E7E6E6"/>
                </a:solidFill>
                <a:effectLst/>
                <a:uLnTx/>
                <a:uFillTx/>
                <a:latin typeface="Poppins" panose="00000500000000000000" pitchFamily="2" charset="0"/>
                <a:ea typeface="+mn-ea"/>
                <a:cs typeface="Poppins" panose="00000500000000000000" pitchFamily="2" charset="0"/>
                <a:hlinkClick r:id="rId5">
                  <a:extLst>
                    <a:ext uri="{A12FA001-AC4F-418D-AE19-62706E023703}">
                      <ahyp:hlinkClr xmlns:ahyp="http://schemas.microsoft.com/office/drawing/2018/hyperlinkcolor" val="tx"/>
                    </a:ext>
                  </a:extLst>
                </a:hlinkClick>
              </a:rPr>
              <a:t>andrewjmholland</a:t>
            </a:r>
            <a:endParaRPr kumimoji="0" lang="en-GB" sz="2500" b="1" i="0" u="none" strike="noStrike" kern="1200" cap="none" spc="0" normalizeH="0" baseline="0" noProof="0" dirty="0">
              <a:ln>
                <a:noFill/>
              </a:ln>
              <a:solidFill>
                <a:srgbClr val="E7E6E6"/>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500" b="1" i="0" u="none" strike="noStrike" kern="1200" cap="none" spc="0" normalizeH="0" baseline="0" noProof="0" dirty="0">
              <a:ln>
                <a:noFill/>
              </a:ln>
              <a:solidFill>
                <a:srgbClr val="E7E6E6"/>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dirty="0">
                <a:ln>
                  <a:noFill/>
                </a:ln>
                <a:solidFill>
                  <a:srgbClr val="E7E6E6"/>
                </a:solidFill>
                <a:effectLst/>
                <a:uLnTx/>
                <a:uFillTx/>
                <a:latin typeface="Poppins" panose="00000500000000000000" pitchFamily="2" charset="0"/>
                <a:ea typeface="+mn-ea"/>
                <a:cs typeface="Poppins" panose="00000500000000000000" pitchFamily="2" charset="0"/>
                <a:hlinkClick r:id="rId6">
                  <a:extLst>
                    <a:ext uri="{A12FA001-AC4F-418D-AE19-62706E023703}">
                      <ahyp:hlinkClr xmlns:ahyp="http://schemas.microsoft.com/office/drawing/2018/hyperlinkcolor" val="tx"/>
                    </a:ext>
                  </a:extLst>
                </a:hlinkClick>
              </a:rPr>
              <a:t>linkedin.com/company/sendme2work</a:t>
            </a:r>
            <a:endParaRPr kumimoji="0" lang="en-GB" sz="2200" b="1" i="0" u="sng" strike="noStrike" kern="1200" cap="none" spc="0" normalizeH="0" baseline="0" noProof="0" dirty="0">
              <a:ln>
                <a:noFill/>
              </a:ln>
              <a:solidFill>
                <a:srgbClr val="E7E6E6"/>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E7E6E6"/>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16BE6E1-90E1-F048-0AED-B18B50C20D88}"/>
              </a:ext>
            </a:extLst>
          </p:cNvPr>
          <p:cNvSpPr>
            <a:spLocks noGrp="1"/>
          </p:cNvSpPr>
          <p:nvPr>
            <p:ph type="ctrTitle"/>
          </p:nvPr>
        </p:nvSpPr>
        <p:spPr>
          <a:xfrm>
            <a:off x="350869" y="2609470"/>
            <a:ext cx="5093754" cy="2387600"/>
          </a:xfrm>
        </p:spPr>
        <p:txBody>
          <a:bodyPr>
            <a:normAutofit fontScale="90000"/>
          </a:bodyPr>
          <a:lstStyle/>
          <a:p>
            <a:r>
              <a:rPr lang="en-GB" dirty="0"/>
              <a:t>LinkedIn QR code &amp; contact details</a:t>
            </a:r>
          </a:p>
        </p:txBody>
      </p:sp>
      <p:pic>
        <p:nvPicPr>
          <p:cNvPr id="9" name="Picture 8" descr="A screenshot of a qr code&#10;&#10;AI-generated content may be incorrect.">
            <a:extLst>
              <a:ext uri="{FF2B5EF4-FFF2-40B4-BE49-F238E27FC236}">
                <a16:creationId xmlns:a16="http://schemas.microsoft.com/office/drawing/2014/main" id="{351468E0-FCA0-A847-0308-02F6C3E343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869" y="1605841"/>
            <a:ext cx="5093754" cy="4591019"/>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3" name="Rounded Rectangle 4">
            <a:extLst>
              <a:ext uri="{FF2B5EF4-FFF2-40B4-BE49-F238E27FC236}">
                <a16:creationId xmlns:a16="http://schemas.microsoft.com/office/drawing/2014/main" id="{3E129125-0679-D722-7DF7-B467E0E597F9}"/>
              </a:ext>
            </a:extLst>
          </p:cNvPr>
          <p:cNvSpPr txBox="1">
            <a:spLocks/>
          </p:cNvSpPr>
          <p:nvPr/>
        </p:nvSpPr>
        <p:spPr>
          <a:xfrm>
            <a:off x="5704822" y="199916"/>
            <a:ext cx="6287843" cy="1060994"/>
          </a:xfrm>
          <a:prstGeom prst="roundRect">
            <a:avLst/>
          </a:prstGeom>
          <a:solidFill>
            <a:schemeClr val="bg2"/>
          </a:solidFill>
          <a:ln w="38100" cap="flat" cmpd="sng" algn="ctr">
            <a:solidFill>
              <a:schemeClr val="accent1"/>
            </a:solidFill>
            <a:prstDash val="solid"/>
            <a:miter lim="800000"/>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lnSpc>
                <a:spcPct val="100000"/>
              </a:lnSpc>
              <a:spcBef>
                <a:spcPts val="0"/>
              </a:spcBef>
              <a:defRPr/>
            </a:pPr>
            <a:r>
              <a:rPr lang="en-GB" b="1" dirty="0"/>
              <a:t>Thank you!</a:t>
            </a:r>
            <a:endParaRPr kumimoji="0" lang="en-US" sz="4400" b="1" i="0" u="none" strike="noStrike" kern="1200" cap="none" spc="0" normalizeH="0" baseline="0" noProof="0" dirty="0">
              <a:ln>
                <a:noFill/>
              </a:ln>
              <a:solidFill>
                <a:srgbClr val="F7F7F7"/>
              </a:solidFill>
              <a:effectLst/>
              <a:uLnTx/>
              <a:uFillTx/>
              <a:latin typeface="Poppins" panose="00000500000000000000" pitchFamily="2" charset="0"/>
              <a:ea typeface="+mn-ea"/>
              <a:cs typeface="Poppins" panose="00000500000000000000" pitchFamily="2" charset="0"/>
            </a:endParaRPr>
          </a:p>
        </p:txBody>
      </p:sp>
      <p:pic>
        <p:nvPicPr>
          <p:cNvPr id="5" name="Picture 4" descr="Circle, linkedin icon - Free download on Iconfinder">
            <a:extLst>
              <a:ext uri="{FF2B5EF4-FFF2-40B4-BE49-F238E27FC236}">
                <a16:creationId xmlns:a16="http://schemas.microsoft.com/office/drawing/2014/main" id="{76271344-DDBA-B491-0E2C-47BE51D0BD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6081" y="68314"/>
            <a:ext cx="1341366" cy="134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87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ability confident Leader, Employer &amp; Committed logos">
            <a:extLst>
              <a:ext uri="{FF2B5EF4-FFF2-40B4-BE49-F238E27FC236}">
                <a16:creationId xmlns:a16="http://schemas.microsoft.com/office/drawing/2014/main" id="{9A8ABBE7-BDD1-DD57-A499-B534B7ADDC89}"/>
              </a:ext>
            </a:extLst>
          </p:cNvPr>
          <p:cNvPicPr>
            <a:picLocks noChangeAspect="1"/>
          </p:cNvPicPr>
          <p:nvPr/>
        </p:nvPicPr>
        <p:blipFill>
          <a:blip r:embed="rId3"/>
          <a:stretch>
            <a:fillRect/>
          </a:stretch>
        </p:blipFill>
        <p:spPr>
          <a:xfrm>
            <a:off x="8941009" y="1229965"/>
            <a:ext cx="2814764" cy="4398069"/>
          </a:xfrm>
          <a:prstGeom prst="rect">
            <a:avLst/>
          </a:prstGeom>
          <a:solidFill>
            <a:schemeClr val="accent1"/>
          </a:solidFill>
          <a:ln w="127000" cap="sq">
            <a:solidFill>
              <a:schemeClr val="bg2"/>
            </a:solidFill>
            <a:miter lim="800000"/>
          </a:ln>
          <a:effectLst>
            <a:outerShdw blurRad="57150" dist="50800" dir="2700000" algn="tl" rotWithShape="0">
              <a:srgbClr val="000000">
                <a:alpha val="40000"/>
              </a:srgbClr>
            </a:outerShdw>
          </a:effectLst>
        </p:spPr>
      </p:pic>
      <p:pic>
        <p:nvPicPr>
          <p:cNvPr id="6" name="Picture 2" descr="Map of Dorset UK&quot; Sticker for Sale by By-Danni-Marie | Redbubble">
            <a:extLst>
              <a:ext uri="{FF2B5EF4-FFF2-40B4-BE49-F238E27FC236}">
                <a16:creationId xmlns:a16="http://schemas.microsoft.com/office/drawing/2014/main" id="{E408D27D-6131-AE8A-7F9B-B4A71835AD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899" b="11493"/>
          <a:stretch/>
        </p:blipFill>
        <p:spPr bwMode="auto">
          <a:xfrm>
            <a:off x="4734745" y="3075959"/>
            <a:ext cx="2785736" cy="2301214"/>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626E82E7-D9EF-B658-EE27-DDB966DE4F4E}"/>
              </a:ext>
            </a:extLst>
          </p:cNvPr>
          <p:cNvSpPr>
            <a:spLocks noGrp="1"/>
          </p:cNvSpPr>
          <p:nvPr>
            <p:ph type="title" idx="4294967295"/>
          </p:nvPr>
        </p:nvSpPr>
        <p:spPr>
          <a:xfrm>
            <a:off x="483079" y="305301"/>
            <a:ext cx="3308897" cy="6067789"/>
          </a:xfrm>
          <a:prstGeom prst="roundRect">
            <a:avLst/>
          </a:prstGeom>
          <a:solidFill>
            <a:schemeClr val="bg2"/>
          </a:solidFill>
          <a:ln w="38100" cap="flat" cmpd="sng" algn="ctr">
            <a:solidFill>
              <a:schemeClr val="accent1"/>
            </a:solidFill>
            <a:prstDash val="solid"/>
            <a:miter lim="800000"/>
          </a:ln>
          <a:effectLst/>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200" b="1" dirty="0">
                <a:solidFill>
                  <a:schemeClr val="tx1"/>
                </a:solidFill>
                <a:latin typeface="Poppins" panose="00000500000000000000" pitchFamily="2" charset="0"/>
                <a:cs typeface="Poppins" panose="00000500000000000000" pitchFamily="2" charset="0"/>
              </a:rPr>
              <a:t>The </a:t>
            </a:r>
            <a:r>
              <a:rPr kumimoji="0" lang="en-US" sz="4200" b="1" i="0" u="none" strike="noStrike" kern="1200" cap="none" spc="0" normalizeH="0" baseline="0" noProof="0" dirty="0">
                <a:ln>
                  <a:noFill/>
                </a:ln>
                <a:solidFill>
                  <a:schemeClr val="tx1"/>
                </a:solidFill>
                <a:effectLst/>
                <a:uLnTx/>
                <a:uFillTx/>
                <a:latin typeface="Poppins" panose="00000500000000000000" pitchFamily="2" charset="0"/>
                <a:cs typeface="Poppins" panose="00000500000000000000" pitchFamily="2" charset="0"/>
              </a:rPr>
              <a:t>Removing Barriers to Inclusion Project</a:t>
            </a:r>
          </a:p>
        </p:txBody>
      </p:sp>
      <p:grpSp>
        <p:nvGrpSpPr>
          <p:cNvPr id="9" name="Group 8">
            <a:extLst>
              <a:ext uri="{FF2B5EF4-FFF2-40B4-BE49-F238E27FC236}">
                <a16:creationId xmlns:a16="http://schemas.microsoft.com/office/drawing/2014/main" id="{56BC7714-59BC-5CC0-1DC6-784F702E142C}"/>
              </a:ext>
            </a:extLst>
          </p:cNvPr>
          <p:cNvGrpSpPr/>
          <p:nvPr/>
        </p:nvGrpSpPr>
        <p:grpSpPr>
          <a:xfrm>
            <a:off x="4162147" y="467575"/>
            <a:ext cx="3867706" cy="2026504"/>
            <a:chOff x="348694" y="3429000"/>
            <a:chExt cx="3592881" cy="1813211"/>
          </a:xfrm>
        </p:grpSpPr>
        <p:pic>
          <p:nvPicPr>
            <p:cNvPr id="2" name="Picture 1" descr="Logo&#10;&#10;Dorset Careers Hub logo&#10;The Careers and Enterprise Company logo">
              <a:extLst>
                <a:ext uri="{FF2B5EF4-FFF2-40B4-BE49-F238E27FC236}">
                  <a16:creationId xmlns:a16="http://schemas.microsoft.com/office/drawing/2014/main" id="{0FE5A2A8-1E34-8AAA-893A-53152134BE33}"/>
                </a:ext>
              </a:extLst>
            </p:cNvPr>
            <p:cNvPicPr>
              <a:picLocks noChangeAspect="1"/>
            </p:cNvPicPr>
            <p:nvPr/>
          </p:nvPicPr>
          <p:blipFill rotWithShape="1">
            <a:blip r:embed="rId5"/>
            <a:srcRect l="13229" t="20939" r="10371" b="24070"/>
            <a:stretch/>
          </p:blipFill>
          <p:spPr>
            <a:xfrm>
              <a:off x="348694" y="3429000"/>
              <a:ext cx="3592881" cy="1173686"/>
            </a:xfrm>
            <a:prstGeom prst="rect">
              <a:avLst/>
            </a:prstGeom>
          </p:spPr>
        </p:pic>
        <p:pic>
          <p:nvPicPr>
            <p:cNvPr id="3" name="Picture 2" descr="A black and white logo&#10;&#10;Dorset Local Enterprise Company logo">
              <a:extLst>
                <a:ext uri="{FF2B5EF4-FFF2-40B4-BE49-F238E27FC236}">
                  <a16:creationId xmlns:a16="http://schemas.microsoft.com/office/drawing/2014/main" id="{A995D87A-CA49-3C06-377D-4D20084B67B7}"/>
                </a:ext>
              </a:extLst>
            </p:cNvPr>
            <p:cNvPicPr>
              <a:picLocks noChangeAspect="1"/>
            </p:cNvPicPr>
            <p:nvPr/>
          </p:nvPicPr>
          <p:blipFill>
            <a:blip r:embed="rId6"/>
            <a:stretch>
              <a:fillRect/>
            </a:stretch>
          </p:blipFill>
          <p:spPr>
            <a:xfrm>
              <a:off x="922339" y="4604267"/>
              <a:ext cx="2504324" cy="637944"/>
            </a:xfrm>
            <a:prstGeom prst="rect">
              <a:avLst/>
            </a:prstGeom>
          </p:spPr>
        </p:pic>
      </p:grpSp>
    </p:spTree>
    <p:extLst>
      <p:ext uri="{BB962C8B-B14F-4D97-AF65-F5344CB8AC3E}">
        <p14:creationId xmlns:p14="http://schemas.microsoft.com/office/powerpoint/2010/main" val="143485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The organisations">
            <a:extLst>
              <a:ext uri="{FF2B5EF4-FFF2-40B4-BE49-F238E27FC236}">
                <a16:creationId xmlns:a16="http://schemas.microsoft.com/office/drawing/2014/main" id="{3988EA1C-1D1E-A05A-44B1-6841F18EC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677" y="2222856"/>
            <a:ext cx="1507790" cy="754288"/>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8" name="Picture 4" descr="About us - Brewhouse">
            <a:extLst>
              <a:ext uri="{FF2B5EF4-FFF2-40B4-BE49-F238E27FC236}">
                <a16:creationId xmlns:a16="http://schemas.microsoft.com/office/drawing/2014/main" id="{168AD745-4B85-4431-F387-66D9EC2A3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355" y="1580669"/>
            <a:ext cx="1511008" cy="2038662"/>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0" name="Picture 6" descr="Bournemouth University">
            <a:extLst>
              <a:ext uri="{FF2B5EF4-FFF2-40B4-BE49-F238E27FC236}">
                <a16:creationId xmlns:a16="http://schemas.microsoft.com/office/drawing/2014/main" id="{513E88A4-4A5C-A5AC-0C5E-3A0C6B651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087" y="3966031"/>
            <a:ext cx="1507790" cy="1507790"/>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2" name="Picture 8" descr="Weymouth College Library (@LibraryWeyCol) / Twitter">
            <a:extLst>
              <a:ext uri="{FF2B5EF4-FFF2-40B4-BE49-F238E27FC236}">
                <a16:creationId xmlns:a16="http://schemas.microsoft.com/office/drawing/2014/main" id="{FCAF50F7-EFC9-91FC-11F6-3D97A2EF06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6345" y="3966027"/>
            <a:ext cx="1507791" cy="1507791"/>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4" name="Picture 10" descr="Marsham Court Hotel (@MarshamCourt) / Twitter">
            <a:extLst>
              <a:ext uri="{FF2B5EF4-FFF2-40B4-BE49-F238E27FC236}">
                <a16:creationId xmlns:a16="http://schemas.microsoft.com/office/drawing/2014/main" id="{F336DAA4-499B-CDDB-53FB-1A07C7821A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4839" y="3966027"/>
            <a:ext cx="1507791" cy="1507791"/>
          </a:xfrm>
          <a:prstGeom prst="rect">
            <a:avLst/>
          </a:prstGeom>
          <a:solidFill>
            <a:schemeClr val="bg2"/>
          </a:solidFill>
          <a:ln w="127000" cap="sq">
            <a:solidFill>
              <a:schemeClr val="bg2"/>
            </a:solidFill>
            <a:miter lim="800000"/>
          </a:ln>
          <a:effectLst>
            <a:outerShdw blurRad="57150" dist="50800" dir="2700000" algn="tl" rotWithShape="0">
              <a:srgbClr val="000000">
                <a:alpha val="40000"/>
              </a:srgbClr>
            </a:outerShdw>
          </a:effectLst>
        </p:spPr>
      </p:pic>
      <p:pic>
        <p:nvPicPr>
          <p:cNvPr id="1038" name="Picture 14" descr="Kimcell - 5G RuralDorset">
            <a:extLst>
              <a:ext uri="{FF2B5EF4-FFF2-40B4-BE49-F238E27FC236}">
                <a16:creationId xmlns:a16="http://schemas.microsoft.com/office/drawing/2014/main" id="{CB0F32E1-A6BD-6140-CB22-33A144FC0D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0872" y="479686"/>
            <a:ext cx="1670393" cy="754287"/>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40" name="Picture 16" descr="Lewco Holdings - Restaurant Business - Lewco Holdings Limited | LinkedIn">
            <a:extLst>
              <a:ext uri="{FF2B5EF4-FFF2-40B4-BE49-F238E27FC236}">
                <a16:creationId xmlns:a16="http://schemas.microsoft.com/office/drawing/2014/main" id="{603A68BD-488F-CCA1-F17C-59EFF56CCA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5592" y="3966027"/>
            <a:ext cx="1507791" cy="1507791"/>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4" name="Picture 2" descr="Parvalux Electric Motors (@ParvaluxMotors) / Twitter">
            <a:extLst>
              <a:ext uri="{FF2B5EF4-FFF2-40B4-BE49-F238E27FC236}">
                <a16:creationId xmlns:a16="http://schemas.microsoft.com/office/drawing/2014/main" id="{E2C0C6BA-BAAA-441A-F7E7-1A71CDE144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000" y="917180"/>
            <a:ext cx="1507790" cy="1507790"/>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 name="Picture 4" descr="Crumbs – Training for Independence">
            <a:extLst>
              <a:ext uri="{FF2B5EF4-FFF2-40B4-BE49-F238E27FC236}">
                <a16:creationId xmlns:a16="http://schemas.microsoft.com/office/drawing/2014/main" id="{44F66E7D-21C3-97AD-88E7-3921C86D384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6542" y="2222856"/>
            <a:ext cx="1624234" cy="754288"/>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descr="Julia's House logo&#10;">
            <a:extLst>
              <a:ext uri="{FF2B5EF4-FFF2-40B4-BE49-F238E27FC236}">
                <a16:creationId xmlns:a16="http://schemas.microsoft.com/office/drawing/2014/main" id="{4C3553D6-F5C1-7DA1-8173-A1A63F40417F}"/>
              </a:ext>
              <a:ext uri="{C183D7F6-B498-43B3-948B-1728B52AA6E4}">
                <adec:decorative xmlns:adec="http://schemas.microsoft.com/office/drawing/2017/decorative" val="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36053" y="917180"/>
            <a:ext cx="1886580" cy="1507790"/>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7" name="Picture 6" descr="Bournemouth Symphony Orchestra logo">
            <a:extLst>
              <a:ext uri="{FF2B5EF4-FFF2-40B4-BE49-F238E27FC236}">
                <a16:creationId xmlns:a16="http://schemas.microsoft.com/office/drawing/2014/main" id="{2D232790-2417-97E7-9F45-90C9CC14B18E}"/>
              </a:ext>
              <a:ext uri="{C183D7F6-B498-43B3-948B-1728B52AA6E4}">
                <adec:decorative xmlns:adec="http://schemas.microsoft.com/office/drawing/2017/decorative" val="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9058" y="914232"/>
            <a:ext cx="1653103" cy="756843"/>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9" name="Picture 8" descr="Care Dorset logo">
            <a:extLst>
              <a:ext uri="{FF2B5EF4-FFF2-40B4-BE49-F238E27FC236}">
                <a16:creationId xmlns:a16="http://schemas.microsoft.com/office/drawing/2014/main" id="{7809F1E7-8C91-59A7-09D5-4BC0598F35F5}"/>
              </a:ext>
              <a:ext uri="{C183D7F6-B498-43B3-948B-1728B52AA6E4}">
                <adec:decorative xmlns:adec="http://schemas.microsoft.com/office/drawing/2017/decorative" val="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30923" y="917180"/>
            <a:ext cx="2233298" cy="785790"/>
          </a:xfrm>
          <a:prstGeom prst="rect">
            <a:avLst/>
          </a:prstGeom>
          <a:ln w="127000" cap="sq">
            <a:solidFill>
              <a:schemeClr val="bg2"/>
            </a:solidFill>
            <a:miter lim="800000"/>
          </a:ln>
          <a:effectLst>
            <a:outerShdw blurRad="57150" dist="50800" dir="2700000" algn="tl" rotWithShape="0">
              <a:srgbClr val="000000">
                <a:alpha val="40000"/>
              </a:srgbClr>
            </a:outerShdw>
          </a:effectLst>
        </p:spPr>
      </p:pic>
      <p:sp>
        <p:nvSpPr>
          <p:cNvPr id="4" name="Title 3">
            <a:extLst>
              <a:ext uri="{FF2B5EF4-FFF2-40B4-BE49-F238E27FC236}">
                <a16:creationId xmlns:a16="http://schemas.microsoft.com/office/drawing/2014/main" id="{F5FC07A9-F5C1-958A-B60A-D6624D6B703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12 employers on Dorset Removing Barriers Project</a:t>
            </a:r>
          </a:p>
        </p:txBody>
      </p:sp>
      <p:pic>
        <p:nvPicPr>
          <p:cNvPr id="6" name="Picture 5" descr="sendme2work company logo. white text reads 'sendme2work inclusion within the workspace'">
            <a:extLst>
              <a:ext uri="{FF2B5EF4-FFF2-40B4-BE49-F238E27FC236}">
                <a16:creationId xmlns:a16="http://schemas.microsoft.com/office/drawing/2014/main" id="{FDEA79D9-DD5B-963D-E0AF-08E24921A9B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78406" y="5801625"/>
            <a:ext cx="1971040" cy="922447"/>
          </a:xfrm>
          <a:prstGeom prst="rect">
            <a:avLst/>
          </a:prstGeom>
        </p:spPr>
      </p:pic>
    </p:spTree>
    <p:extLst>
      <p:ext uri="{BB962C8B-B14F-4D97-AF65-F5344CB8AC3E}">
        <p14:creationId xmlns:p14="http://schemas.microsoft.com/office/powerpoint/2010/main" val="250902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0CCA612-F7C5-3A7E-E695-2C287DF3EDB7}"/>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01BF08FA-9122-6229-CD6B-0C66915D0308}"/>
              </a:ext>
            </a:extLst>
          </p:cNvPr>
          <p:cNvSpPr>
            <a:spLocks noGrp="1"/>
          </p:cNvSpPr>
          <p:nvPr>
            <p:ph type="title" idx="4294967295"/>
          </p:nvPr>
        </p:nvSpPr>
        <p:spPr>
          <a:xfrm>
            <a:off x="182770" y="1176346"/>
            <a:ext cx="3891973" cy="4505305"/>
          </a:xfrm>
          <a:prstGeom prst="roundRect">
            <a:avLst/>
          </a:prstGeom>
          <a:solidFill>
            <a:schemeClr val="bg2"/>
          </a:solidFill>
          <a:ln w="38100" cap="flat" cmpd="sng" algn="ctr">
            <a:solidFill>
              <a:schemeClr val="accent1"/>
            </a:solidFill>
            <a:prstDash val="solid"/>
            <a:miter lim="800000"/>
          </a:ln>
          <a:effectLst/>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00000"/>
              </a:lnSpc>
              <a:spcBef>
                <a:spcPts val="0"/>
              </a:spcBef>
              <a:defRPr/>
            </a:pPr>
            <a:r>
              <a:rPr lang="en-GB" sz="3200" b="1" dirty="0">
                <a:latin typeface="Poppins" panose="00000500000000000000" pitchFamily="2" charset="0"/>
                <a:cs typeface="Poppins" panose="00000500000000000000" pitchFamily="2" charset="0"/>
              </a:rPr>
              <a:t>Inclusive Digital Skills: Empowering Disabled &amp; Neurodivergent Adults and Young People in Devon </a:t>
            </a:r>
            <a:endParaRPr kumimoji="0" lang="en-US" sz="3200" b="1" i="0" u="none" strike="noStrike" kern="1200" cap="none" spc="0" normalizeH="0" baseline="0" noProof="0" dirty="0">
              <a:ln>
                <a:noFill/>
              </a:ln>
              <a:solidFill>
                <a:schemeClr val="tx1"/>
              </a:solidFill>
              <a:effectLst/>
              <a:uLnTx/>
              <a:uFillTx/>
              <a:latin typeface="Poppins" panose="00000500000000000000" pitchFamily="2" charset="0"/>
              <a:cs typeface="Poppins" panose="00000500000000000000" pitchFamily="2" charset="0"/>
            </a:endParaRPr>
          </a:p>
        </p:txBody>
      </p:sp>
      <p:pic>
        <p:nvPicPr>
          <p:cNvPr id="8" name="Content Placeholder 5">
            <a:extLst>
              <a:ext uri="{FF2B5EF4-FFF2-40B4-BE49-F238E27FC236}">
                <a16:creationId xmlns:a16="http://schemas.microsoft.com/office/drawing/2014/main" id="{01312A77-635D-2E36-D408-34A0BBDA88BE}"/>
              </a:ext>
            </a:extLst>
          </p:cNvPr>
          <p:cNvPicPr>
            <a:picLocks noChangeAspect="1"/>
          </p:cNvPicPr>
          <p:nvPr/>
        </p:nvPicPr>
        <p:blipFill>
          <a:blip r:embed="rId3"/>
          <a:stretch>
            <a:fillRect/>
          </a:stretch>
        </p:blipFill>
        <p:spPr>
          <a:xfrm>
            <a:off x="6797557" y="191248"/>
            <a:ext cx="5181600" cy="848580"/>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1028" name="Picture 4">
            <a:extLst>
              <a:ext uri="{FF2B5EF4-FFF2-40B4-BE49-F238E27FC236}">
                <a16:creationId xmlns:a16="http://schemas.microsoft.com/office/drawing/2014/main" id="{365A09F9-D19C-F8C1-4E92-1D85DB77B3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08" r="17461" b="10842"/>
          <a:stretch>
            <a:fillRect/>
          </a:stretch>
        </p:blipFill>
        <p:spPr bwMode="auto">
          <a:xfrm>
            <a:off x="4247270" y="1223647"/>
            <a:ext cx="4663440" cy="4410704"/>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7">
            <a:extLst>
              <a:ext uri="{FF2B5EF4-FFF2-40B4-BE49-F238E27FC236}">
                <a16:creationId xmlns:a16="http://schemas.microsoft.com/office/drawing/2014/main" id="{821065A8-FC0E-76B3-07BC-F86FEE8DA830}"/>
              </a:ext>
            </a:extLst>
          </p:cNvPr>
          <p:cNvPicPr>
            <a:picLocks noChangeAspect="1"/>
          </p:cNvPicPr>
          <p:nvPr/>
        </p:nvPicPr>
        <p:blipFill>
          <a:blip r:embed="rId5"/>
          <a:stretch>
            <a:fillRect/>
          </a:stretch>
        </p:blipFill>
        <p:spPr>
          <a:xfrm>
            <a:off x="7599505" y="4384193"/>
            <a:ext cx="4379652" cy="1858267"/>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12" name="Graphic 11">
            <a:extLst>
              <a:ext uri="{FF2B5EF4-FFF2-40B4-BE49-F238E27FC236}">
                <a16:creationId xmlns:a16="http://schemas.microsoft.com/office/drawing/2014/main" id="{BABBBEEC-0583-9315-006F-B9D49FA2FF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65022" y="5587521"/>
            <a:ext cx="2661956" cy="1245796"/>
          </a:xfrm>
          <a:prstGeom prst="rect">
            <a:avLst/>
          </a:prstGeom>
        </p:spPr>
      </p:pic>
    </p:spTree>
    <p:extLst>
      <p:ext uri="{BB962C8B-B14F-4D97-AF65-F5344CB8AC3E}">
        <p14:creationId xmlns:p14="http://schemas.microsoft.com/office/powerpoint/2010/main" val="48868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A0BC0C-9F5D-7253-7B16-6844274D3145}"/>
              </a:ext>
            </a:extLst>
          </p:cNvPr>
          <p:cNvSpPr>
            <a:spLocks noGrp="1"/>
          </p:cNvSpPr>
          <p:nvPr>
            <p:ph type="title"/>
          </p:nvPr>
        </p:nvSpPr>
        <p:spPr>
          <a:xfrm>
            <a:off x="0" y="5555818"/>
            <a:ext cx="12191999" cy="1325563"/>
          </a:xfrm>
        </p:spPr>
        <p:txBody>
          <a:bodyPr>
            <a:noAutofit/>
          </a:bodyPr>
          <a:lstStyle/>
          <a:p>
            <a:pPr algn="ctr"/>
            <a:r>
              <a:rPr lang="en-GB" sz="4000" b="1" dirty="0"/>
              <a:t>What are the adaptations, accommodations and adjustments used in our every day?</a:t>
            </a:r>
          </a:p>
        </p:txBody>
      </p:sp>
      <p:pic>
        <p:nvPicPr>
          <p:cNvPr id="7" name="Picture 6" descr="A cane with a handle&#10;&#10;Description automatically generated">
            <a:extLst>
              <a:ext uri="{FF2B5EF4-FFF2-40B4-BE49-F238E27FC236}">
                <a16:creationId xmlns:a16="http://schemas.microsoft.com/office/drawing/2014/main" id="{20BD37B4-8256-F680-0461-97638B5A32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86233" y="358141"/>
            <a:ext cx="3219534" cy="2414651"/>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BFC23D70-6A7F-D04D-F20D-1D5004A34B69}"/>
              </a:ext>
            </a:extLst>
          </p:cNvPr>
          <p:cNvSpPr txBox="1"/>
          <p:nvPr/>
        </p:nvSpPr>
        <p:spPr>
          <a:xfrm>
            <a:off x="5146040" y="7277482"/>
            <a:ext cx="40126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7F7F7"/>
                </a:solidFill>
                <a:effectLst/>
                <a:uLnTx/>
                <a:uFillTx/>
                <a:latin typeface="Poppins"/>
                <a:ea typeface="+mn-ea"/>
                <a:cs typeface="+mn-cs"/>
                <a:hlinkClick r:id="rId4" tooltip="https://en.wikipedia.org/wiki/Walking_stick"/>
              </a:rPr>
              <a:t>This Photo</a:t>
            </a:r>
            <a:r>
              <a:rPr kumimoji="0" lang="en-GB" sz="900" b="0" i="0" u="none" strike="noStrike" kern="1200" cap="none" spc="0" normalizeH="0" baseline="0" noProof="0">
                <a:ln>
                  <a:noFill/>
                </a:ln>
                <a:solidFill>
                  <a:srgbClr val="F7F7F7"/>
                </a:solidFill>
                <a:effectLst/>
                <a:uLnTx/>
                <a:uFillTx/>
                <a:latin typeface="Poppins"/>
                <a:ea typeface="+mn-ea"/>
                <a:cs typeface="+mn-cs"/>
              </a:rPr>
              <a:t> by Unknown Author is licensed under </a:t>
            </a:r>
            <a:r>
              <a:rPr kumimoji="0" lang="en-GB" sz="900" b="0" i="0" u="none" strike="noStrike" kern="1200" cap="none" spc="0" normalizeH="0" baseline="0" noProof="0">
                <a:ln>
                  <a:noFill/>
                </a:ln>
                <a:solidFill>
                  <a:srgbClr val="F7F7F7"/>
                </a:solidFill>
                <a:effectLst/>
                <a:uLnTx/>
                <a:uFillTx/>
                <a:latin typeface="Poppins"/>
                <a:ea typeface="+mn-ea"/>
                <a:cs typeface="+mn-cs"/>
                <a:hlinkClick r:id="rId5" tooltip="https://creativecommons.org/licenses/by-sa/3.0/"/>
              </a:rPr>
              <a:t>CC BY-SA</a:t>
            </a:r>
            <a:endParaRPr kumimoji="0" lang="en-GB" sz="900" b="0" i="0" u="none" strike="noStrike" kern="1200" cap="none" spc="0" normalizeH="0" baseline="0" noProof="0">
              <a:ln>
                <a:noFill/>
              </a:ln>
              <a:solidFill>
                <a:srgbClr val="F7F7F7"/>
              </a:solidFill>
              <a:effectLst/>
              <a:uLnTx/>
              <a:uFillTx/>
              <a:latin typeface="Poppins"/>
              <a:ea typeface="+mn-ea"/>
              <a:cs typeface="+mn-cs"/>
            </a:endParaRPr>
          </a:p>
        </p:txBody>
      </p:sp>
      <p:pic>
        <p:nvPicPr>
          <p:cNvPr id="13" name="Picture 12" descr="A close-up of a child's ear&#10;&#10;Description automatically generated">
            <a:extLst>
              <a:ext uri="{FF2B5EF4-FFF2-40B4-BE49-F238E27FC236}">
                <a16:creationId xmlns:a16="http://schemas.microsoft.com/office/drawing/2014/main" id="{8DFFE67A-ABDD-2803-CDAF-0CFF6567EB8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087819" y="358141"/>
            <a:ext cx="3335835" cy="2222500"/>
          </a:xfrm>
          <a:prstGeom prst="rect">
            <a:avLst/>
          </a:prstGeom>
          <a:ln w="127000" cap="sq">
            <a:solidFill>
              <a:schemeClr val="tx1"/>
            </a:solidFill>
            <a:miter lim="800000"/>
          </a:ln>
          <a:effectLst>
            <a:outerShdw blurRad="57150" dist="50800" dir="2700000" algn="tl" rotWithShape="0">
              <a:srgbClr val="000000">
                <a:alpha val="40000"/>
              </a:srgbClr>
            </a:outerShdw>
          </a:effectLst>
        </p:spPr>
      </p:pic>
      <p:pic>
        <p:nvPicPr>
          <p:cNvPr id="16" name="Picture 15" descr="A scooter parked on a road&#10;&#10;Description automatically generated">
            <a:extLst>
              <a:ext uri="{FF2B5EF4-FFF2-40B4-BE49-F238E27FC236}">
                <a16:creationId xmlns:a16="http://schemas.microsoft.com/office/drawing/2014/main" id="{5097DF13-112D-1839-3904-7B7A21F4BC4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48665" y="2861883"/>
            <a:ext cx="3255516" cy="2441637"/>
          </a:xfrm>
          <a:prstGeom prst="rect">
            <a:avLst/>
          </a:prstGeom>
          <a:ln w="127000" cap="sq">
            <a:solidFill>
              <a:schemeClr val="tx1"/>
            </a:solidFill>
            <a:miter lim="800000"/>
          </a:ln>
          <a:effectLst>
            <a:outerShdw blurRad="57150" dist="50800" dir="2700000" algn="tl" rotWithShape="0">
              <a:srgbClr val="000000">
                <a:alpha val="40000"/>
              </a:srgbClr>
            </a:outerShdw>
          </a:effectLst>
        </p:spPr>
      </p:pic>
      <p:pic>
        <p:nvPicPr>
          <p:cNvPr id="19" name="Picture 18" descr="A close-up of several elevators&#10;&#10;Description automatically generated">
            <a:extLst>
              <a:ext uri="{FF2B5EF4-FFF2-40B4-BE49-F238E27FC236}">
                <a16:creationId xmlns:a16="http://schemas.microsoft.com/office/drawing/2014/main" id="{7FEBB14E-B5D1-64D1-4D01-ABE270E65746}"/>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486233" y="3168893"/>
            <a:ext cx="3219534" cy="2235276"/>
          </a:xfrm>
          <a:prstGeom prst="rect">
            <a:avLst/>
          </a:prstGeom>
          <a:ln w="127000" cap="sq">
            <a:solidFill>
              <a:schemeClr val="tx1"/>
            </a:solidFill>
            <a:miter lim="800000"/>
          </a:ln>
          <a:effectLst>
            <a:outerShdw blurRad="57150" dist="50800" dir="2700000" algn="tl" rotWithShape="0">
              <a:srgbClr val="000000">
                <a:alpha val="40000"/>
              </a:srgbClr>
            </a:outerShdw>
          </a:effectLst>
        </p:spPr>
      </p:pic>
      <p:pic>
        <p:nvPicPr>
          <p:cNvPr id="3074" name="Picture 2" descr="modular building access ramps, ramps for portable buildings | Rapid Ramp">
            <a:extLst>
              <a:ext uri="{FF2B5EF4-FFF2-40B4-BE49-F238E27FC236}">
                <a16:creationId xmlns:a16="http://schemas.microsoft.com/office/drawing/2014/main" id="{EB689FCE-484D-538B-08D1-FFF57F62F0A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8066" r="5581"/>
          <a:stretch/>
        </p:blipFill>
        <p:spPr bwMode="auto">
          <a:xfrm>
            <a:off x="8087819" y="3405985"/>
            <a:ext cx="3815692" cy="1742750"/>
          </a:xfrm>
          <a:prstGeom prst="rect">
            <a:avLst/>
          </a:prstGeom>
          <a:ln w="127000" cap="sq">
            <a:solidFill>
              <a:schemeClr val="tx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2" name="Content Placeholder 4" descr="A pair of black glasses on a wooden surface&#10;&#10;Description automatically generated">
            <a:extLst>
              <a:ext uri="{FF2B5EF4-FFF2-40B4-BE49-F238E27FC236}">
                <a16:creationId xmlns:a16="http://schemas.microsoft.com/office/drawing/2014/main" id="{FBDED04F-DB6E-A429-3562-72CA50928333}"/>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848666" y="365125"/>
            <a:ext cx="3183018" cy="2114054"/>
          </a:xfrm>
          <a:prstGeom prst="rect">
            <a:avLst/>
          </a:prstGeom>
          <a:ln w="127000" cap="sq">
            <a:solidFill>
              <a:schemeClr val="tx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53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1000"/>
                                        <p:tgtEl>
                                          <p:spTgt spid="3074"/>
                                        </p:tgtEl>
                                      </p:cBhvr>
                                    </p:animEffect>
                                    <p:anim calcmode="lin" valueType="num">
                                      <p:cBhvr>
                                        <p:cTn id="43" dur="1000" fill="hold"/>
                                        <p:tgtEl>
                                          <p:spTgt spid="3074"/>
                                        </p:tgtEl>
                                        <p:attrNameLst>
                                          <p:attrName>ppt_x</p:attrName>
                                        </p:attrNameLst>
                                      </p:cBhvr>
                                      <p:tavLst>
                                        <p:tav tm="0">
                                          <p:val>
                                            <p:strVal val="#ppt_x"/>
                                          </p:val>
                                        </p:tav>
                                        <p:tav tm="100000">
                                          <p:val>
                                            <p:strVal val="#ppt_x"/>
                                          </p:val>
                                        </p:tav>
                                      </p:tavLst>
                                    </p:anim>
                                    <p:anim calcmode="lin" valueType="num">
                                      <p:cBhvr>
                                        <p:cTn id="4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569DE6-9994-7DC6-7B21-6AE54B2CA9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6633B5-8088-279D-55CF-1C37A9231797}"/>
              </a:ext>
            </a:extLst>
          </p:cNvPr>
          <p:cNvSpPr>
            <a:spLocks noGrp="1"/>
          </p:cNvSpPr>
          <p:nvPr>
            <p:ph type="title"/>
          </p:nvPr>
        </p:nvSpPr>
        <p:spPr>
          <a:xfrm>
            <a:off x="0" y="5555818"/>
            <a:ext cx="12192000" cy="1325563"/>
          </a:xfrm>
        </p:spPr>
        <p:txBody>
          <a:bodyPr>
            <a:noAutofit/>
          </a:bodyPr>
          <a:lstStyle/>
          <a:p>
            <a:pPr algn="ctr"/>
            <a:r>
              <a:rPr lang="en-GB" sz="4000" b="1" dirty="0"/>
              <a:t>What are assistive technologies used in our every day?</a:t>
            </a:r>
          </a:p>
        </p:txBody>
      </p:sp>
      <p:pic>
        <p:nvPicPr>
          <p:cNvPr id="4098" name="Picture 2" descr="Amazon Echo (2nd Gen) - Smart speaker with Alexa - Heather Grey Fabric |  I.T Repair All">
            <a:extLst>
              <a:ext uri="{FF2B5EF4-FFF2-40B4-BE49-F238E27FC236}">
                <a16:creationId xmlns:a16="http://schemas.microsoft.com/office/drawing/2014/main" id="{D38DE5C8-F3AE-0650-353F-CC5CD5B73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070" y="261156"/>
            <a:ext cx="1955859" cy="2607006"/>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100" name="Picture 4" descr="Use Siri on all your Apple devices - Apple Support">
            <a:extLst>
              <a:ext uri="{FF2B5EF4-FFF2-40B4-BE49-F238E27FC236}">
                <a16:creationId xmlns:a16="http://schemas.microsoft.com/office/drawing/2014/main" id="{443A64E3-F36B-A6E4-24DF-62D10689F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357" y="2868162"/>
            <a:ext cx="2378747" cy="2658780"/>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102" name="Picture 6" descr="Google Maps vs. Google Earth - Where lies the difference? » Gadget Flow">
            <a:extLst>
              <a:ext uri="{FF2B5EF4-FFF2-40B4-BE49-F238E27FC236}">
                <a16:creationId xmlns:a16="http://schemas.microsoft.com/office/drawing/2014/main" id="{AFF416A0-0B07-2BDB-31A2-D561BEE77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172" y="251980"/>
            <a:ext cx="4077118" cy="2293678"/>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104" name="Picture 8" descr="How can I personalise and turn predictive text on and off on my Samsung  Galaxy device? | Samsung IE">
            <a:extLst>
              <a:ext uri="{FF2B5EF4-FFF2-40B4-BE49-F238E27FC236}">
                <a16:creationId xmlns:a16="http://schemas.microsoft.com/office/drawing/2014/main" id="{EFEEEA74-7F90-13E3-631B-9A29B24CE9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707" y="261156"/>
            <a:ext cx="4181120" cy="2302855"/>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106" name="Picture 10" descr="How to Use Spell Checker in MS Word? - GeeksforGeeks">
            <a:extLst>
              <a:ext uri="{FF2B5EF4-FFF2-40B4-BE49-F238E27FC236}">
                <a16:creationId xmlns:a16="http://schemas.microsoft.com/office/drawing/2014/main" id="{D7FB5993-359B-9389-F313-AD772FE69E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169" y="3152401"/>
            <a:ext cx="7943658" cy="2080913"/>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17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4"/>
                                        </p:tgtEl>
                                        <p:attrNameLst>
                                          <p:attrName>style.visibility</p:attrName>
                                        </p:attrNameLst>
                                      </p:cBhvr>
                                      <p:to>
                                        <p:strVal val="visible"/>
                                      </p:to>
                                    </p:set>
                                    <p:animEffect transition="in" filter="fade">
                                      <p:cBhvr>
                                        <p:cTn id="21" dur="1000"/>
                                        <p:tgtEl>
                                          <p:spTgt spid="4104"/>
                                        </p:tgtEl>
                                      </p:cBhvr>
                                    </p:animEffect>
                                    <p:anim calcmode="lin" valueType="num">
                                      <p:cBhvr>
                                        <p:cTn id="22" dur="1000" fill="hold"/>
                                        <p:tgtEl>
                                          <p:spTgt spid="4104"/>
                                        </p:tgtEl>
                                        <p:attrNameLst>
                                          <p:attrName>ppt_x</p:attrName>
                                        </p:attrNameLst>
                                      </p:cBhvr>
                                      <p:tavLst>
                                        <p:tav tm="0">
                                          <p:val>
                                            <p:strVal val="#ppt_x"/>
                                          </p:val>
                                        </p:tav>
                                        <p:tav tm="100000">
                                          <p:val>
                                            <p:strVal val="#ppt_x"/>
                                          </p:val>
                                        </p:tav>
                                      </p:tavLst>
                                    </p:anim>
                                    <p:anim calcmode="lin" valueType="num">
                                      <p:cBhvr>
                                        <p:cTn id="23"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1000"/>
                                        <p:tgtEl>
                                          <p:spTgt spid="4102"/>
                                        </p:tgtEl>
                                      </p:cBhvr>
                                    </p:animEffect>
                                    <p:anim calcmode="lin" valueType="num">
                                      <p:cBhvr>
                                        <p:cTn id="29" dur="1000" fill="hold"/>
                                        <p:tgtEl>
                                          <p:spTgt spid="4102"/>
                                        </p:tgtEl>
                                        <p:attrNameLst>
                                          <p:attrName>ppt_x</p:attrName>
                                        </p:attrNameLst>
                                      </p:cBhvr>
                                      <p:tavLst>
                                        <p:tav tm="0">
                                          <p:val>
                                            <p:strVal val="#ppt_x"/>
                                          </p:val>
                                        </p:tav>
                                        <p:tav tm="100000">
                                          <p:val>
                                            <p:strVal val="#ppt_x"/>
                                          </p:val>
                                        </p:tav>
                                      </p:tavLst>
                                    </p:anim>
                                    <p:anim calcmode="lin" valueType="num">
                                      <p:cBhvr>
                                        <p:cTn id="30"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106"/>
                                        </p:tgtEl>
                                        <p:attrNameLst>
                                          <p:attrName>style.visibility</p:attrName>
                                        </p:attrNameLst>
                                      </p:cBhvr>
                                      <p:to>
                                        <p:strVal val="visible"/>
                                      </p:to>
                                    </p:set>
                                    <p:animEffect transition="in" filter="fade">
                                      <p:cBhvr>
                                        <p:cTn id="35" dur="1000"/>
                                        <p:tgtEl>
                                          <p:spTgt spid="4106"/>
                                        </p:tgtEl>
                                      </p:cBhvr>
                                    </p:animEffect>
                                    <p:anim calcmode="lin" valueType="num">
                                      <p:cBhvr>
                                        <p:cTn id="36" dur="1000" fill="hold"/>
                                        <p:tgtEl>
                                          <p:spTgt spid="4106"/>
                                        </p:tgtEl>
                                        <p:attrNameLst>
                                          <p:attrName>ppt_x</p:attrName>
                                        </p:attrNameLst>
                                      </p:cBhvr>
                                      <p:tavLst>
                                        <p:tav tm="0">
                                          <p:val>
                                            <p:strVal val="#ppt_x"/>
                                          </p:val>
                                        </p:tav>
                                        <p:tav tm="100000">
                                          <p:val>
                                            <p:strVal val="#ppt_x"/>
                                          </p:val>
                                        </p:tav>
                                      </p:tavLst>
                                    </p:anim>
                                    <p:anim calcmode="lin" valueType="num">
                                      <p:cBhvr>
                                        <p:cTn id="37"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3C10-368B-7D01-5301-F003156D562A}"/>
              </a:ext>
            </a:extLst>
          </p:cNvPr>
          <p:cNvSpPr>
            <a:spLocks noGrp="1"/>
          </p:cNvSpPr>
          <p:nvPr>
            <p:ph type="title"/>
          </p:nvPr>
        </p:nvSpPr>
        <p:spPr>
          <a:xfrm>
            <a:off x="2787251" y="148695"/>
            <a:ext cx="6791458" cy="661817"/>
          </a:xfrm>
        </p:spPr>
        <p:txBody>
          <a:bodyPr>
            <a:normAutofit fontScale="90000"/>
          </a:bodyPr>
          <a:lstStyle/>
          <a:p>
            <a:r>
              <a:rPr lang="en-GB" b="1" dirty="0"/>
              <a:t>The story of the internet…</a:t>
            </a:r>
          </a:p>
        </p:txBody>
      </p:sp>
      <p:pic>
        <p:nvPicPr>
          <p:cNvPr id="2050" name="Picture 2" descr="Internet design Royalty Free Vector Image - VectorStock">
            <a:extLst>
              <a:ext uri="{FF2B5EF4-FFF2-40B4-BE49-F238E27FC236}">
                <a16:creationId xmlns:a16="http://schemas.microsoft.com/office/drawing/2014/main" id="{D97A1C14-3211-90A5-DB58-425A4F503C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824"/>
          <a:stretch>
            <a:fillRect/>
          </a:stretch>
        </p:blipFill>
        <p:spPr bwMode="auto">
          <a:xfrm>
            <a:off x="581308" y="1506114"/>
            <a:ext cx="2663744" cy="2651760"/>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52" name="Picture 4" descr="100% Free website examples for your next project - Justinmind">
            <a:extLst>
              <a:ext uri="{FF2B5EF4-FFF2-40B4-BE49-F238E27FC236}">
                <a16:creationId xmlns:a16="http://schemas.microsoft.com/office/drawing/2014/main" id="{DB29ACD2-461C-FAEC-ECDA-DF89B114C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403" y="969466"/>
            <a:ext cx="4485155" cy="2870500"/>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54" name="Picture 6" descr="SEO for Beginners: What Is It and How it Works?">
            <a:extLst>
              <a:ext uri="{FF2B5EF4-FFF2-40B4-BE49-F238E27FC236}">
                <a16:creationId xmlns:a16="http://schemas.microsoft.com/office/drawing/2014/main" id="{1679594B-6531-780E-2C6F-76B808978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403" y="4157874"/>
            <a:ext cx="4485156" cy="2347231"/>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56" name="Picture 8" descr="Google logo - Wikipedia">
            <a:extLst>
              <a:ext uri="{FF2B5EF4-FFF2-40B4-BE49-F238E27FC236}">
                <a16:creationId xmlns:a16="http://schemas.microsoft.com/office/drawing/2014/main" id="{6B594467-7219-B7F2-55DF-F775DF84B9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19" y="4745830"/>
            <a:ext cx="3706522" cy="12540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ccessibility Icon SVG Vector &amp; PNG Free Download | UXWing">
            <a:extLst>
              <a:ext uri="{FF2B5EF4-FFF2-40B4-BE49-F238E27FC236}">
                <a16:creationId xmlns:a16="http://schemas.microsoft.com/office/drawing/2014/main" id="{D263DEBA-A7D3-DB66-62AB-DCE5456393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7982" y="1836840"/>
            <a:ext cx="3184320" cy="3184320"/>
          </a:xfrm>
          <a:prstGeom prst="rect">
            <a:avLst/>
          </a:prstGeom>
          <a:ln w="127000" cap="sq">
            <a:solidFill>
              <a:schemeClr val="bg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8" name="Picture 7" descr="sendme2work company logo. white text reads 'sendme2work inclusion within the workspace'">
            <a:extLst>
              <a:ext uri="{FF2B5EF4-FFF2-40B4-BE49-F238E27FC236}">
                <a16:creationId xmlns:a16="http://schemas.microsoft.com/office/drawing/2014/main" id="{37126A93-A177-8BA8-ACDD-03DCD19ECF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7498" y="5920989"/>
            <a:ext cx="1971040" cy="922447"/>
          </a:xfrm>
          <a:prstGeom prst="rect">
            <a:avLst/>
          </a:prstGeom>
        </p:spPr>
      </p:pic>
    </p:spTree>
    <p:extLst>
      <p:ext uri="{BB962C8B-B14F-4D97-AF65-F5344CB8AC3E}">
        <p14:creationId xmlns:p14="http://schemas.microsoft.com/office/powerpoint/2010/main" val="364760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fade">
                                      <p:cBhvr>
                                        <p:cTn id="14" dur="1000"/>
                                        <p:tgtEl>
                                          <p:spTgt spid="2056"/>
                                        </p:tgtEl>
                                      </p:cBhvr>
                                    </p:animEffect>
                                    <p:anim calcmode="lin" valueType="num">
                                      <p:cBhvr>
                                        <p:cTn id="15" dur="1000" fill="hold"/>
                                        <p:tgtEl>
                                          <p:spTgt spid="2056"/>
                                        </p:tgtEl>
                                        <p:attrNameLst>
                                          <p:attrName>ppt_x</p:attrName>
                                        </p:attrNameLst>
                                      </p:cBhvr>
                                      <p:tavLst>
                                        <p:tav tm="0">
                                          <p:val>
                                            <p:strVal val="#ppt_x"/>
                                          </p:val>
                                        </p:tav>
                                        <p:tav tm="100000">
                                          <p:val>
                                            <p:strVal val="#ppt_x"/>
                                          </p:val>
                                        </p:tav>
                                      </p:tavLst>
                                    </p:anim>
                                    <p:anim calcmode="lin" valueType="num">
                                      <p:cBhvr>
                                        <p:cTn id="16"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anim calcmode="lin" valueType="num">
                                      <p:cBhvr>
                                        <p:cTn id="22" dur="1000" fill="hold"/>
                                        <p:tgtEl>
                                          <p:spTgt spid="2054"/>
                                        </p:tgtEl>
                                        <p:attrNameLst>
                                          <p:attrName>ppt_x</p:attrName>
                                        </p:attrNameLst>
                                      </p:cBhvr>
                                      <p:tavLst>
                                        <p:tav tm="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60"/>
                                        </p:tgtEl>
                                        <p:attrNameLst>
                                          <p:attrName>style.visibility</p:attrName>
                                        </p:attrNameLst>
                                      </p:cBhvr>
                                      <p:to>
                                        <p:strVal val="visible"/>
                                      </p:to>
                                    </p:set>
                                    <p:animEffect transition="in" filter="fade">
                                      <p:cBhvr>
                                        <p:cTn id="28" dur="1000"/>
                                        <p:tgtEl>
                                          <p:spTgt spid="2060"/>
                                        </p:tgtEl>
                                      </p:cBhvr>
                                    </p:animEffect>
                                    <p:anim calcmode="lin" valueType="num">
                                      <p:cBhvr>
                                        <p:cTn id="29" dur="1000" fill="hold"/>
                                        <p:tgtEl>
                                          <p:spTgt spid="2060"/>
                                        </p:tgtEl>
                                        <p:attrNameLst>
                                          <p:attrName>ppt_x</p:attrName>
                                        </p:attrNameLst>
                                      </p:cBhvr>
                                      <p:tavLst>
                                        <p:tav tm="0">
                                          <p:val>
                                            <p:strVal val="#ppt_x"/>
                                          </p:val>
                                        </p:tav>
                                        <p:tav tm="100000">
                                          <p:val>
                                            <p:strVal val="#ppt_x"/>
                                          </p:val>
                                        </p:tav>
                                      </p:tavLst>
                                    </p:anim>
                                    <p:anim calcmode="lin" valueType="num">
                                      <p:cBhvr>
                                        <p:cTn id="30"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CCF21-44F7-6E1F-BD93-85306A16C561}"/>
              </a:ext>
            </a:extLst>
          </p:cNvPr>
          <p:cNvSpPr>
            <a:spLocks noGrp="1"/>
          </p:cNvSpPr>
          <p:nvPr>
            <p:ph type="title"/>
          </p:nvPr>
        </p:nvSpPr>
        <p:spPr>
          <a:xfrm>
            <a:off x="125128" y="1937083"/>
            <a:ext cx="4061861" cy="1325563"/>
          </a:xfrm>
        </p:spPr>
        <p:txBody>
          <a:bodyPr>
            <a:normAutofit/>
          </a:bodyPr>
          <a:lstStyle/>
          <a:p>
            <a:r>
              <a:rPr lang="en-GB" sz="3200" b="1" dirty="0"/>
              <a:t>https://pagespeed.web.dev/</a:t>
            </a:r>
          </a:p>
        </p:txBody>
      </p:sp>
      <p:pic>
        <p:nvPicPr>
          <p:cNvPr id="3" name="Picture 2" descr="sendme2work company logo. white text reads 'sendme2work inclusion within the workspace'">
            <a:extLst>
              <a:ext uri="{FF2B5EF4-FFF2-40B4-BE49-F238E27FC236}">
                <a16:creationId xmlns:a16="http://schemas.microsoft.com/office/drawing/2014/main" id="{FDFE62BE-65F1-C23C-9D3E-6A4C9CA0E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2480" y="5735637"/>
            <a:ext cx="1971040" cy="922447"/>
          </a:xfrm>
          <a:prstGeom prst="rect">
            <a:avLst/>
          </a:prstGeom>
        </p:spPr>
      </p:pic>
      <p:pic>
        <p:nvPicPr>
          <p:cNvPr id="5" name="Picture 4">
            <a:extLst>
              <a:ext uri="{FF2B5EF4-FFF2-40B4-BE49-F238E27FC236}">
                <a16:creationId xmlns:a16="http://schemas.microsoft.com/office/drawing/2014/main" id="{BEE98D30-70D1-C7E4-9F11-7FDACC3E85B1}"/>
              </a:ext>
            </a:extLst>
          </p:cNvPr>
          <p:cNvPicPr>
            <a:picLocks noChangeAspect="1"/>
          </p:cNvPicPr>
          <p:nvPr/>
        </p:nvPicPr>
        <p:blipFill>
          <a:blip r:embed="rId3"/>
          <a:stretch>
            <a:fillRect/>
          </a:stretch>
        </p:blipFill>
        <p:spPr>
          <a:xfrm>
            <a:off x="4292868" y="174549"/>
            <a:ext cx="7668128" cy="6508901"/>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591B9554-D9ED-4487-B749-D541F7EDBA79}"/>
              </a:ext>
            </a:extLst>
          </p:cNvPr>
          <p:cNvPicPr>
            <a:picLocks noChangeAspect="1"/>
          </p:cNvPicPr>
          <p:nvPr/>
        </p:nvPicPr>
        <p:blipFill>
          <a:blip r:embed="rId4"/>
          <a:stretch>
            <a:fillRect/>
          </a:stretch>
        </p:blipFill>
        <p:spPr>
          <a:xfrm>
            <a:off x="231004" y="778466"/>
            <a:ext cx="3850107" cy="757399"/>
          </a:xfrm>
          <a:prstGeom prst="rect">
            <a:avLst/>
          </a:prstGeom>
          <a:ln w="127000" cap="sq">
            <a:solidFill>
              <a:schemeClr val="bg2"/>
            </a:solidFill>
            <a:miter lim="800000"/>
          </a:ln>
          <a:effectLst>
            <a:outerShdw blurRad="57150" dist="50800" dir="2700000" algn="tl" rotWithShape="0">
              <a:srgbClr val="000000">
                <a:alpha val="40000"/>
              </a:srgbClr>
            </a:outerShdw>
          </a:effectLst>
        </p:spPr>
      </p:pic>
      <p:pic>
        <p:nvPicPr>
          <p:cNvPr id="9" name="Picture 8">
            <a:extLst>
              <a:ext uri="{FF2B5EF4-FFF2-40B4-BE49-F238E27FC236}">
                <a16:creationId xmlns:a16="http://schemas.microsoft.com/office/drawing/2014/main" id="{C187DD80-8FA2-74DF-C574-3BAC709CC980}"/>
              </a:ext>
            </a:extLst>
          </p:cNvPr>
          <p:cNvPicPr>
            <a:picLocks noChangeAspect="1"/>
          </p:cNvPicPr>
          <p:nvPr/>
        </p:nvPicPr>
        <p:blipFill>
          <a:blip r:embed="rId5"/>
          <a:stretch>
            <a:fillRect/>
          </a:stretch>
        </p:blipFill>
        <p:spPr>
          <a:xfrm>
            <a:off x="188870" y="3774162"/>
            <a:ext cx="3934374" cy="2305372"/>
          </a:xfrm>
          <a:prstGeom prst="rect">
            <a:avLst/>
          </a:prstGeom>
          <a:ln w="127000" cap="sq">
            <a:solidFill>
              <a:schemeClr val="bg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8831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endme2work pallette">
      <a:dk1>
        <a:srgbClr val="555555"/>
      </a:dk1>
      <a:lt1>
        <a:srgbClr val="F7F7F7"/>
      </a:lt1>
      <a:dk2>
        <a:srgbClr val="555555"/>
      </a:dk2>
      <a:lt2>
        <a:srgbClr val="E7E6E6"/>
      </a:lt2>
      <a:accent1>
        <a:srgbClr val="FFCC57"/>
      </a:accent1>
      <a:accent2>
        <a:srgbClr val="EF802F"/>
      </a:accent2>
      <a:accent3>
        <a:srgbClr val="161616"/>
      </a:accent3>
      <a:accent4>
        <a:srgbClr val="F7F7F7"/>
      </a:accent4>
      <a:accent5>
        <a:srgbClr val="EDF577"/>
      </a:accent5>
      <a:accent6>
        <a:srgbClr val="C4C4C4"/>
      </a:accent6>
      <a:hlink>
        <a:srgbClr val="555555"/>
      </a:hlink>
      <a:folHlink>
        <a:srgbClr val="3B3B3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sendme2work pallette">
      <a:dk1>
        <a:srgbClr val="555555"/>
      </a:dk1>
      <a:lt1>
        <a:srgbClr val="F7F7F7"/>
      </a:lt1>
      <a:dk2>
        <a:srgbClr val="555555"/>
      </a:dk2>
      <a:lt2>
        <a:srgbClr val="E7E6E6"/>
      </a:lt2>
      <a:accent1>
        <a:srgbClr val="FFCC57"/>
      </a:accent1>
      <a:accent2>
        <a:srgbClr val="EF802F"/>
      </a:accent2>
      <a:accent3>
        <a:srgbClr val="161616"/>
      </a:accent3>
      <a:accent4>
        <a:srgbClr val="F7F7F7"/>
      </a:accent4>
      <a:accent5>
        <a:srgbClr val="EDF577"/>
      </a:accent5>
      <a:accent6>
        <a:srgbClr val="C4C4C4"/>
      </a:accent6>
      <a:hlink>
        <a:srgbClr val="555555"/>
      </a:hlink>
      <a:folHlink>
        <a:srgbClr val="3B3B3B"/>
      </a:folHlink>
    </a:clrScheme>
    <a:fontScheme name="sendme2work HCC">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endme2work pallette">
      <a:dk1>
        <a:srgbClr val="555555"/>
      </a:dk1>
      <a:lt1>
        <a:srgbClr val="F7F7F7"/>
      </a:lt1>
      <a:dk2>
        <a:srgbClr val="555555"/>
      </a:dk2>
      <a:lt2>
        <a:srgbClr val="E7E6E6"/>
      </a:lt2>
      <a:accent1>
        <a:srgbClr val="FFCC57"/>
      </a:accent1>
      <a:accent2>
        <a:srgbClr val="EF802F"/>
      </a:accent2>
      <a:accent3>
        <a:srgbClr val="161616"/>
      </a:accent3>
      <a:accent4>
        <a:srgbClr val="F7F7F7"/>
      </a:accent4>
      <a:accent5>
        <a:srgbClr val="EDF577"/>
      </a:accent5>
      <a:accent6>
        <a:srgbClr val="C4C4C4"/>
      </a:accent6>
      <a:hlink>
        <a:srgbClr val="555555"/>
      </a:hlink>
      <a:folHlink>
        <a:srgbClr val="3B3B3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29941</TotalTime>
  <Words>1721</Words>
  <Application>Microsoft Office PowerPoint</Application>
  <PresentationFormat>Widescreen</PresentationFormat>
  <Paragraphs>196</Paragraphs>
  <Slides>28</Slides>
  <Notes>23</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1_Office Theme</vt:lpstr>
      <vt:lpstr>2_Office Theme</vt:lpstr>
      <vt:lpstr>Bi-Monthly Network Support Workshop</vt:lpstr>
      <vt:lpstr>About me</vt:lpstr>
      <vt:lpstr>The Removing Barriers to Inclusion Project</vt:lpstr>
      <vt:lpstr>12 employers on Dorset Removing Barriers Project</vt:lpstr>
      <vt:lpstr>Inclusive Digital Skills: Empowering Disabled &amp; Neurodivergent Adults and Young People in Devon </vt:lpstr>
      <vt:lpstr>What are the adaptations, accommodations and adjustments used in our every day?</vt:lpstr>
      <vt:lpstr>What are assistive technologies used in our every day?</vt:lpstr>
      <vt:lpstr>The story of the internet…</vt:lpstr>
      <vt:lpstr>https://pagespeed.web.dev/</vt:lpstr>
      <vt:lpstr>Website Accessibility - WCAG </vt:lpstr>
      <vt:lpstr>Website Accessibility - WCAG</vt:lpstr>
      <vt:lpstr>PowerPoint Presentation</vt:lpstr>
      <vt:lpstr>PowerPoint Presentation</vt:lpstr>
      <vt:lpstr>PowerPoint Presentation</vt:lpstr>
      <vt:lpstr>PowerPoint Presentation</vt:lpstr>
      <vt:lpstr>European Accessibility Act (EAA) —  10 Essentials for New Businesses </vt:lpstr>
      <vt:lpstr>European Accessibility Act (EAA) —  10 Essentials for New Businesses </vt:lpstr>
      <vt:lpstr>4 Essentials…for everybody</vt:lpstr>
      <vt:lpstr>Alt text – How would you describe these images?</vt:lpstr>
      <vt:lpstr>Disability in the Workspace</vt:lpstr>
      <vt:lpstr>Why does this all matter to my business…</vt:lpstr>
      <vt:lpstr>PowerPoint Presentation</vt:lpstr>
      <vt:lpstr>PowerPoint Presentation</vt:lpstr>
      <vt:lpstr>PowerPoint Presentation</vt:lpstr>
      <vt:lpstr>PowerPoint Presentation</vt:lpstr>
      <vt:lpstr>PowerPoint Presentation</vt:lpstr>
      <vt:lpstr>PowerPoint Presentation</vt:lpstr>
      <vt:lpstr>LinkedIn QR code &amp; 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Holland</dc:creator>
  <cp:lastModifiedBy>Andrew Holland</cp:lastModifiedBy>
  <cp:revision>6</cp:revision>
  <dcterms:created xsi:type="dcterms:W3CDTF">2024-02-18T19:34:22Z</dcterms:created>
  <dcterms:modified xsi:type="dcterms:W3CDTF">2025-10-21T21:40:23Z</dcterms:modified>
</cp:coreProperties>
</file>